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5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28"/>
  </p:notesMasterIdLst>
  <p:sldIdLst>
    <p:sldId id="372" r:id="rId2"/>
    <p:sldId id="438" r:id="rId3"/>
    <p:sldId id="328" r:id="rId4"/>
    <p:sldId id="314" r:id="rId5"/>
    <p:sldId id="338" r:id="rId6"/>
    <p:sldId id="319" r:id="rId7"/>
    <p:sldId id="352" r:id="rId8"/>
    <p:sldId id="411" r:id="rId9"/>
    <p:sldId id="430" r:id="rId10"/>
    <p:sldId id="424" r:id="rId11"/>
    <p:sldId id="423" r:id="rId12"/>
    <p:sldId id="419" r:id="rId13"/>
    <p:sldId id="416" r:id="rId14"/>
    <p:sldId id="415" r:id="rId15"/>
    <p:sldId id="436" r:id="rId16"/>
    <p:sldId id="425" r:id="rId17"/>
    <p:sldId id="426" r:id="rId18"/>
    <p:sldId id="427" r:id="rId19"/>
    <p:sldId id="431" r:id="rId20"/>
    <p:sldId id="428" r:id="rId21"/>
    <p:sldId id="434" r:id="rId22"/>
    <p:sldId id="429" r:id="rId23"/>
    <p:sldId id="432" r:id="rId24"/>
    <p:sldId id="433" r:id="rId25"/>
    <p:sldId id="435" r:id="rId26"/>
    <p:sldId id="437" r:id="rId27"/>
  </p:sldIdLst>
  <p:sldSz cx="9144000" cy="6858000" type="screen4x3"/>
  <p:notesSz cx="6669088" cy="9872663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F3F6"/>
    <a:srgbClr val="DBE8EE"/>
    <a:srgbClr val="009900"/>
    <a:srgbClr val="33CC33"/>
    <a:srgbClr val="2CA1BF"/>
    <a:srgbClr val="EB641A"/>
    <a:srgbClr val="DB1E28"/>
    <a:srgbClr val="39639D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Estilo Médio 2 - Ênfase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D5ABB26-0587-4C30-8999-92F81FD0307C}" styleName="Nenhum Estilo, Nenhuma Grad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C083E6E3-FA7D-4D7B-A595-EF9225AFEA82}" styleName="Estilo Claro 1 - Ênfase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3B4B98B0-60AC-42C2-AFA5-B58CD77FA1E5}" styleName="Estilo Claro 1 - Ênfas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D113A9D2-9D6B-4929-AA2D-F23B5EE8CBE7}" styleName="Estilo com Tema 2 - Ênfase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C2FFA5D-87B4-456A-9821-1D502468CF0F}" styleName="Estilo com Tema 1 - Ênfase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5758FB7-9AC5-4552-8A53-C91805E547FA}" styleName="Estilo com Tema 1 - Ênfase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08FB837D-C827-4EFA-A057-4D05807E0F7C}" styleName="Estilo com Tema 1 - Ênfase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93296810-A885-4BE3-A3E7-6D5BEEA58F35}" styleName="Estilo Médio 2 - Ênfase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Estilo Médio 2 - Ênfase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775DCB02-9BB8-47FD-8907-85C794F793BA}" styleName="Estilo com Tema 1 - Ênfase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9D7B26C5-4107-4FEC-AEDC-1716B250A1EF}" styleName="Estilo Cl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D27102A9-8310-4765-A935-A1911B00CA55}" styleName="Estilo Claro 1 - Ênfase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FD0F851-EC5A-4D38-B0AD-8093EC10F338}" styleName="Estilo Claro 1 - Ênfase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EB9631B5-78F2-41C9-869B-9F39066F8104}" styleName="Estilo Médio 3 - Ênfase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73A0DAA-6AF3-43AB-8588-CEC1D06C72B9}" styleName="Estilo Mé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1E171933-4619-4E11-9A3F-F7608DF75F80}" styleName="Estilo Médio 1 - Ênfas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8EC20E35-A176-4012-BC5E-935CFFF8708E}" styleName="Estilo Médio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53" autoAdjust="0"/>
    <p:restoredTop sz="76998" autoAdjust="0"/>
  </p:normalViewPr>
  <p:slideViewPr>
    <p:cSldViewPr>
      <p:cViewPr varScale="1">
        <p:scale>
          <a:sx n="85" d="100"/>
          <a:sy n="85" d="100"/>
        </p:scale>
        <p:origin x="2322" y="84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1.9568194246474643E-2"/>
          <c:y val="5.4300570175421552E-2"/>
          <c:w val="0.96086361150705069"/>
          <c:h val="0.94569942982457844"/>
        </c:manualLayout>
      </c:layout>
      <c:pie3DChart>
        <c:varyColors val="1"/>
        <c:ser>
          <c:idx val="0"/>
          <c:order val="0"/>
          <c:tx>
            <c:strRef>
              <c:f>Planilha1!$B$1</c:f>
              <c:strCache>
                <c:ptCount val="1"/>
                <c:pt idx="0">
                  <c:v>Vendas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hade val="51000"/>
                      <a:satMod val="130000"/>
                    </a:schemeClr>
                  </a:gs>
                  <a:gs pos="80000">
                    <a:schemeClr val="accent1">
                      <a:shade val="93000"/>
                      <a:satMod val="130000"/>
                    </a:schemeClr>
                  </a:gs>
                  <a:gs pos="100000">
                    <a:schemeClr val="accent1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B-3334-4486-95BF-EE8C3FF4D72B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hade val="51000"/>
                      <a:satMod val="130000"/>
                    </a:schemeClr>
                  </a:gs>
                  <a:gs pos="80000">
                    <a:schemeClr val="accent2">
                      <a:shade val="93000"/>
                      <a:satMod val="130000"/>
                    </a:schemeClr>
                  </a:gs>
                  <a:gs pos="100000">
                    <a:schemeClr val="accent2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1-3334-4486-95BF-EE8C3FF4D72B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hade val="51000"/>
                      <a:satMod val="130000"/>
                    </a:schemeClr>
                  </a:gs>
                  <a:gs pos="80000">
                    <a:schemeClr val="accent3">
                      <a:shade val="93000"/>
                      <a:satMod val="130000"/>
                    </a:schemeClr>
                  </a:gs>
                  <a:gs pos="100000">
                    <a:schemeClr val="accent3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2-3334-4486-95BF-EE8C3FF4D72B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hade val="51000"/>
                      <a:satMod val="130000"/>
                    </a:schemeClr>
                  </a:gs>
                  <a:gs pos="80000">
                    <a:schemeClr val="accent4">
                      <a:shade val="93000"/>
                      <a:satMod val="130000"/>
                    </a:schemeClr>
                  </a:gs>
                  <a:gs pos="100000">
                    <a:schemeClr val="accent4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3-3334-4486-95BF-EE8C3FF4D72B}"/>
              </c:ext>
            </c:extLst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shade val="51000"/>
                      <a:satMod val="130000"/>
                    </a:schemeClr>
                  </a:gs>
                  <a:gs pos="80000">
                    <a:schemeClr val="accent5">
                      <a:shade val="93000"/>
                      <a:satMod val="130000"/>
                    </a:schemeClr>
                  </a:gs>
                  <a:gs pos="100000">
                    <a:schemeClr val="accent5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4-3334-4486-95BF-EE8C3FF4D72B}"/>
              </c:ext>
            </c:extLst>
          </c:dPt>
          <c:dPt>
            <c:idx val="5"/>
            <c:bubble3D val="0"/>
            <c:spPr>
              <a:gradFill rotWithShape="1">
                <a:gsLst>
                  <a:gs pos="0">
                    <a:schemeClr val="accent6">
                      <a:shade val="51000"/>
                      <a:satMod val="130000"/>
                    </a:schemeClr>
                  </a:gs>
                  <a:gs pos="80000">
                    <a:schemeClr val="accent6">
                      <a:shade val="93000"/>
                      <a:satMod val="130000"/>
                    </a:schemeClr>
                  </a:gs>
                  <a:gs pos="100000">
                    <a:schemeClr val="accent6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6-3334-4486-95BF-EE8C3FF4D72B}"/>
              </c:ext>
            </c:extLst>
          </c:dPt>
          <c:dPt>
            <c:idx val="6"/>
            <c:bubble3D val="0"/>
            <c:spPr>
              <a:gradFill rotWithShape="1">
                <a:gsLst>
                  <a:gs pos="0">
                    <a:schemeClr val="accent1">
                      <a:lumMod val="60000"/>
                      <a:shade val="51000"/>
                      <a:satMod val="130000"/>
                    </a:schemeClr>
                  </a:gs>
                  <a:gs pos="80000">
                    <a:schemeClr val="accent1">
                      <a:lumMod val="60000"/>
                      <a:shade val="93000"/>
                      <a:satMod val="130000"/>
                    </a:schemeClr>
                  </a:gs>
                  <a:gs pos="100000">
                    <a:schemeClr val="accent1">
                      <a:lumMod val="6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5-3334-4486-95BF-EE8C3FF4D72B}"/>
              </c:ext>
            </c:extLst>
          </c:dPt>
          <c:dPt>
            <c:idx val="7"/>
            <c:bubble3D val="0"/>
            <c:spPr>
              <a:gradFill rotWithShape="1">
                <a:gsLst>
                  <a:gs pos="0">
                    <a:schemeClr val="accent2">
                      <a:lumMod val="60000"/>
                      <a:shade val="51000"/>
                      <a:satMod val="130000"/>
                    </a:schemeClr>
                  </a:gs>
                  <a:gs pos="80000">
                    <a:schemeClr val="accent2">
                      <a:lumMod val="60000"/>
                      <a:shade val="93000"/>
                      <a:satMod val="130000"/>
                    </a:schemeClr>
                  </a:gs>
                  <a:gs pos="100000">
                    <a:schemeClr val="accent2">
                      <a:lumMod val="6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7-3334-4486-95BF-EE8C3FF4D72B}"/>
              </c:ext>
            </c:extLst>
          </c:dPt>
          <c:dPt>
            <c:idx val="8"/>
            <c:bubble3D val="0"/>
            <c:spPr>
              <a:gradFill rotWithShape="1">
                <a:gsLst>
                  <a:gs pos="0">
                    <a:schemeClr val="accent3">
                      <a:lumMod val="60000"/>
                      <a:shade val="51000"/>
                      <a:satMod val="130000"/>
                    </a:schemeClr>
                  </a:gs>
                  <a:gs pos="80000">
                    <a:schemeClr val="accent3">
                      <a:lumMod val="60000"/>
                      <a:shade val="93000"/>
                      <a:satMod val="130000"/>
                    </a:schemeClr>
                  </a:gs>
                  <a:gs pos="100000">
                    <a:schemeClr val="accent3">
                      <a:lumMod val="6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C-3334-4486-95BF-EE8C3FF4D72B}"/>
              </c:ext>
            </c:extLst>
          </c:dPt>
          <c:dPt>
            <c:idx val="9"/>
            <c:bubble3D val="0"/>
            <c:spPr>
              <a:gradFill rotWithShape="1">
                <a:gsLst>
                  <a:gs pos="0">
                    <a:schemeClr val="accent4">
                      <a:lumMod val="60000"/>
                      <a:shade val="51000"/>
                      <a:satMod val="130000"/>
                    </a:schemeClr>
                  </a:gs>
                  <a:gs pos="80000">
                    <a:schemeClr val="accent4">
                      <a:lumMod val="60000"/>
                      <a:shade val="93000"/>
                      <a:satMod val="130000"/>
                    </a:schemeClr>
                  </a:gs>
                  <a:gs pos="100000">
                    <a:schemeClr val="accent4">
                      <a:lumMod val="6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A-3334-4486-95BF-EE8C3FF4D72B}"/>
              </c:ext>
            </c:extLst>
          </c:dPt>
          <c:dPt>
            <c:idx val="10"/>
            <c:bubble3D val="0"/>
            <c:spPr>
              <a:gradFill rotWithShape="1">
                <a:gsLst>
                  <a:gs pos="0">
                    <a:schemeClr val="accent5">
                      <a:lumMod val="60000"/>
                      <a:shade val="51000"/>
                      <a:satMod val="130000"/>
                    </a:schemeClr>
                  </a:gs>
                  <a:gs pos="80000">
                    <a:schemeClr val="accent5">
                      <a:lumMod val="60000"/>
                      <a:shade val="93000"/>
                      <a:satMod val="130000"/>
                    </a:schemeClr>
                  </a:gs>
                  <a:gs pos="100000">
                    <a:schemeClr val="accent5">
                      <a:lumMod val="6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9-3334-4486-95BF-EE8C3FF4D72B}"/>
              </c:ext>
            </c:extLst>
          </c:dPt>
          <c:dPt>
            <c:idx val="11"/>
            <c:bubble3D val="0"/>
            <c:spPr>
              <a:gradFill rotWithShape="1">
                <a:gsLst>
                  <a:gs pos="0">
                    <a:schemeClr val="accent6">
                      <a:lumMod val="60000"/>
                      <a:shade val="51000"/>
                      <a:satMod val="130000"/>
                    </a:schemeClr>
                  </a:gs>
                  <a:gs pos="80000">
                    <a:schemeClr val="accent6">
                      <a:lumMod val="60000"/>
                      <a:shade val="93000"/>
                      <a:satMod val="130000"/>
                    </a:schemeClr>
                  </a:gs>
                  <a:gs pos="100000">
                    <a:schemeClr val="accent6">
                      <a:lumMod val="6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8-3334-4486-95BF-EE8C3FF4D72B}"/>
              </c:ext>
            </c:extLst>
          </c:dPt>
          <c:dLbls>
            <c:dLbl>
              <c:idx val="0"/>
              <c:dLblPos val="ctr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0061200683107869"/>
                      <c:h val="0.11606756592349644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B-3334-4486-95BF-EE8C3FF4D72B}"/>
                </c:ext>
              </c:extLst>
            </c:dLbl>
            <c:dLbl>
              <c:idx val="1"/>
              <c:layout>
                <c:manualLayout>
                  <c:x val="-0.18837696301567"/>
                  <c:y val="-0.2747954788653396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3876076518273473"/>
                      <c:h val="0.11606756592349644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3334-4486-95BF-EE8C3FF4D72B}"/>
                </c:ext>
              </c:extLst>
            </c:dLbl>
            <c:dLbl>
              <c:idx val="2"/>
              <c:layout>
                <c:manualLayout>
                  <c:x val="0.11778274009628056"/>
                  <c:y val="-0.2838869871450562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3334-4486-95BF-EE8C3FF4D72B}"/>
                </c:ext>
              </c:extLst>
            </c:dLbl>
            <c:dLbl>
              <c:idx val="3"/>
              <c:layout>
                <c:manualLayout>
                  <c:x val="-1.9327590124568354E-2"/>
                  <c:y val="-2.554148007728794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2"/>
                      </a:solidFill>
                      <a:highlight>
                        <a:srgbClr val="EEF3F6"/>
                      </a:highlight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4936841060937894"/>
                      <c:h val="0.11606756592349644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3334-4486-95BF-EE8C3FF4D72B}"/>
                </c:ext>
              </c:extLst>
            </c:dLbl>
            <c:dLbl>
              <c:idx val="4"/>
              <c:layout>
                <c:manualLayout>
                  <c:x val="9.7052396156591073E-2"/>
                  <c:y val="-0.19903840958799593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5468838176354308"/>
                      <c:h val="0.11606756592349644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4-3334-4486-95BF-EE8C3FF4D72B}"/>
                </c:ext>
              </c:extLst>
            </c:dLbl>
            <c:dLbl>
              <c:idx val="5"/>
              <c:layout>
                <c:manualLayout>
                  <c:x val="2.6576253177682451E-4"/>
                  <c:y val="-0.16753513892122607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2"/>
                      </a:solidFill>
                      <a:highlight>
                        <a:srgbClr val="EEF3F6"/>
                      </a:highlight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3334-4486-95BF-EE8C3FF4D72B}"/>
                </c:ext>
              </c:extLst>
            </c:dLbl>
            <c:dLbl>
              <c:idx val="6"/>
              <c:layout>
                <c:manualLayout>
                  <c:x val="0.13655089227945955"/>
                  <c:y val="6.389470742409676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2"/>
                      </a:solidFill>
                      <a:highlight>
                        <a:srgbClr val="EEF3F6"/>
                      </a:highlight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6951080336311838"/>
                      <c:h val="0.1119332207934257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3334-4486-95BF-EE8C3FF4D72B}"/>
                </c:ext>
              </c:extLst>
            </c:dLbl>
            <c:dLbl>
              <c:idx val="7"/>
              <c:layout>
                <c:manualLayout>
                  <c:x val="0.12456688840128875"/>
                  <c:y val="0.12308777063314777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2"/>
                      </a:solidFill>
                      <a:highlight>
                        <a:srgbClr val="EEF3F6"/>
                      </a:highlight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4445741147808974"/>
                      <c:h val="0.12594039686448219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3334-4486-95BF-EE8C3FF4D72B}"/>
                </c:ext>
              </c:extLst>
            </c:dLbl>
            <c:dLbl>
              <c:idx val="8"/>
              <c:layout>
                <c:manualLayout>
                  <c:x val="-1.0850925488346987E-2"/>
                  <c:y val="-2.9353014731118898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3334-4486-95BF-EE8C3FF4D72B}"/>
                </c:ext>
              </c:extLst>
            </c:dLbl>
            <c:dLbl>
              <c:idx val="9"/>
              <c:layout>
                <c:manualLayout>
                  <c:x val="0.12686400419794619"/>
                  <c:y val="-1.9463858636608691E-3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3334-4486-95BF-EE8C3FF4D72B}"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3334-4486-95BF-EE8C3FF4D72B}"/>
                </c:ext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3334-4486-95BF-EE8C3FF4D72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2"/>
                    </a:solidFill>
                    <a:highlight>
                      <a:srgbClr val="EEF3F6"/>
                    </a:highlight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ctr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tx2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Planilha1!$A$2:$A$13</c:f>
              <c:strCache>
                <c:ptCount val="12"/>
                <c:pt idx="0">
                  <c:v>Pavimentação Asfáltica Urbana</c:v>
                </c:pt>
                <c:pt idx="1">
                  <c:v>Pavimentação Asfáltica Rural</c:v>
                </c:pt>
                <c:pt idx="2">
                  <c:v>Galerias</c:v>
                </c:pt>
                <c:pt idx="3">
                  <c:v>Meio fio e Calçadas</c:v>
                </c:pt>
                <c:pt idx="4">
                  <c:v>Pintura da Malha Viária</c:v>
                </c:pt>
                <c:pt idx="5">
                  <c:v>Pinturas diversas</c:v>
                </c:pt>
                <c:pt idx="6">
                  <c:v>Construção Civil</c:v>
                </c:pt>
                <c:pt idx="7">
                  <c:v>Serviços Continuados</c:v>
                </c:pt>
                <c:pt idx="8">
                  <c:v>Rodoviária</c:v>
                </c:pt>
                <c:pt idx="9">
                  <c:v>Receitas Financeiras</c:v>
                </c:pt>
                <c:pt idx="10">
                  <c:v>Outras Receitas</c:v>
                </c:pt>
                <c:pt idx="11">
                  <c:v>Reversão de devedores</c:v>
                </c:pt>
              </c:strCache>
            </c:strRef>
          </c:cat>
          <c:val>
            <c:numRef>
              <c:f>Planilha1!$B$2:$B$13</c:f>
              <c:numCache>
                <c:formatCode>#,##0.00</c:formatCode>
                <c:ptCount val="12"/>
                <c:pt idx="0">
                  <c:v>30.377194391925638</c:v>
                </c:pt>
                <c:pt idx="1">
                  <c:v>14.982937988124819</c:v>
                </c:pt>
                <c:pt idx="2">
                  <c:v>14.379889735386392</c:v>
                </c:pt>
                <c:pt idx="3">
                  <c:v>0.55453217784582487</c:v>
                </c:pt>
                <c:pt idx="4">
                  <c:v>17.257285443447955</c:v>
                </c:pt>
                <c:pt idx="5">
                  <c:v>0.72585992687443457</c:v>
                </c:pt>
                <c:pt idx="6">
                  <c:v>7.9740922673240231</c:v>
                </c:pt>
                <c:pt idx="7">
                  <c:v>11.512112714320802</c:v>
                </c:pt>
                <c:pt idx="8">
                  <c:v>1.5296036549436489</c:v>
                </c:pt>
                <c:pt idx="9">
                  <c:v>0.66592225376780312</c:v>
                </c:pt>
                <c:pt idx="10">
                  <c:v>1.8499621076929446E-2</c:v>
                </c:pt>
                <c:pt idx="11">
                  <c:v>2.2069824961737688E-2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334-4486-95BF-EE8C3FF4D72B}"/>
            </c:ext>
          </c:extLst>
        </c:ser>
        <c:dLbls>
          <c:dLblPos val="ctr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2741667047887925"/>
          <c:y val="2.3640340636288681E-2"/>
          <c:w val="0.77444717471479207"/>
          <c:h val="0.9058119293804261"/>
        </c:manualLayout>
      </c:layout>
      <c:pie3DChart>
        <c:varyColors val="1"/>
        <c:ser>
          <c:idx val="0"/>
          <c:order val="0"/>
          <c:tx>
            <c:strRef>
              <c:f>Planilha1!$B$1</c:f>
              <c:strCache>
                <c:ptCount val="1"/>
                <c:pt idx="0">
                  <c:v>Vendas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E7E3-4DA4-A102-FE98631D957B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0-E7E3-4DA4-A102-FE98631D957B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C-E7E3-4DA4-A102-FE98631D957B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E7E3-4DA4-A102-FE98631D957B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6-E7E3-4DA4-A102-FE98631D957B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A-E7E3-4DA4-A102-FE98631D957B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E7E3-4DA4-A102-FE98631D957B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8-E7E3-4DA4-A102-FE98631D957B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E7E3-4DA4-A102-FE98631D957B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E7E3-4DA4-A102-FE98631D957B}"/>
              </c:ext>
            </c:extLst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4-E7E3-4DA4-A102-FE98631D957B}"/>
              </c:ext>
            </c:extLst>
          </c:dPt>
          <c:dPt>
            <c:idx val="11"/>
            <c:bubble3D val="0"/>
            <c:spPr>
              <a:solidFill>
                <a:schemeClr val="accent6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E7E3-4DA4-A102-FE98631D957B}"/>
              </c:ext>
            </c:extLst>
          </c:dPt>
          <c:dPt>
            <c:idx val="12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F-E7E3-4DA4-A102-FE98631D957B}"/>
              </c:ext>
            </c:extLst>
          </c:dPt>
          <c:dPt>
            <c:idx val="13"/>
            <c:bubble3D val="0"/>
            <c:spPr>
              <a:solidFill>
                <a:schemeClr val="accent2">
                  <a:lumMod val="80000"/>
                  <a:lumOff val="2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E-E7E3-4DA4-A102-FE98631D957B}"/>
              </c:ext>
            </c:extLst>
          </c:dPt>
          <c:dPt>
            <c:idx val="14"/>
            <c:bubble3D val="0"/>
            <c:spPr>
              <a:solidFill>
                <a:schemeClr val="accent3">
                  <a:lumMod val="80000"/>
                  <a:lumOff val="2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D-E7E3-4DA4-A102-FE98631D957B}"/>
              </c:ext>
            </c:extLst>
          </c:dPt>
          <c:dPt>
            <c:idx val="15"/>
            <c:bubble3D val="0"/>
            <c:spPr>
              <a:solidFill>
                <a:schemeClr val="accent4">
                  <a:lumMod val="80000"/>
                  <a:lumOff val="2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E7E3-4DA4-A102-FE98631D957B}"/>
              </c:ext>
            </c:extLst>
          </c:dPt>
          <c:dLbls>
            <c:dLbl>
              <c:idx val="0"/>
              <c:layout>
                <c:manualLayout>
                  <c:x val="-0.21294679131512634"/>
                  <c:y val="2.0787879270429032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7E3-4DA4-A102-FE98631D957B}"/>
                </c:ext>
              </c:extLst>
            </c:dLbl>
            <c:dLbl>
              <c:idx val="1"/>
              <c:layout>
                <c:manualLayout>
                  <c:x val="6.8699037406672464E-2"/>
                  <c:y val="-3.382871240499543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E7E3-4DA4-A102-FE98631D957B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E7E3-4DA4-A102-FE98631D957B}"/>
                </c:ext>
              </c:extLst>
            </c:dLbl>
            <c:dLbl>
              <c:idx val="3"/>
              <c:layout>
                <c:manualLayout>
                  <c:x val="0.12581061546591821"/>
                  <c:y val="1.7588326572798609E-3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E7E3-4DA4-A102-FE98631D957B}"/>
                </c:ext>
              </c:extLst>
            </c:dLbl>
            <c:dLbl>
              <c:idx val="4"/>
              <c:layout>
                <c:manualLayout>
                  <c:x val="9.1079647519118317E-2"/>
                  <c:y val="0.1144103978742636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E7E3-4DA4-A102-FE98631D957B}"/>
                </c:ext>
              </c:extLst>
            </c:dLbl>
            <c:dLbl>
              <c:idx val="5"/>
              <c:layout>
                <c:manualLayout>
                  <c:x val="-0.11127037787261945"/>
                  <c:y val="0.10718689367620486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E7E3-4DA4-A102-FE98631D957B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E7E3-4DA4-A102-FE98631D957B}"/>
                </c:ext>
              </c:extLst>
            </c:dLbl>
            <c:dLbl>
              <c:idx val="7"/>
              <c:layout>
                <c:manualLayout>
                  <c:x val="-0.32185179708161238"/>
                  <c:y val="7.289933101279731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1"/>
                      </a:solidFill>
                      <a:highlight>
                        <a:srgbClr val="EEF3F6"/>
                      </a:highlight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929183990939219"/>
                      <c:h val="0.12081315979008579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8-E7E3-4DA4-A102-FE98631D957B}"/>
                </c:ext>
              </c:extLst>
            </c:dLbl>
            <c:dLbl>
              <c:idx val="8"/>
              <c:layout>
                <c:manualLayout>
                  <c:x val="-0.32740758924389662"/>
                  <c:y val="-8.0585505422640091E-3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872399798715172"/>
                      <c:h val="0.14509316466562319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E7E3-4DA4-A102-FE98631D957B}"/>
                </c:ext>
              </c:extLst>
            </c:dLbl>
            <c:dLbl>
              <c:idx val="9"/>
              <c:layout>
                <c:manualLayout>
                  <c:x val="-0.16136959727786238"/>
                  <c:y val="-0.11075086300612209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E7E3-4DA4-A102-FE98631D957B}"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E7E3-4DA4-A102-FE98631D957B}"/>
                </c:ext>
              </c:extLst>
            </c:dLbl>
            <c:dLbl>
              <c:idx val="11"/>
              <c:layout>
                <c:manualLayout>
                  <c:x val="0.13344349793828258"/>
                  <c:y val="2.1870490409136904E-2"/>
                </c:manualLayout>
              </c:layout>
              <c:tx>
                <c:rich>
                  <a:bodyPr/>
                  <a:lstStyle/>
                  <a:p>
                    <a:fld id="{2F898906-8ABE-4F63-8022-C9F365AC4DF0}" type="CATEGORYNAME">
                      <a:rPr lang="pt-BR"/>
                      <a:pPr/>
                      <a:t>[NOME DA CATEGORIA]</a:t>
                    </a:fld>
                    <a:r>
                      <a:rPr lang="pt-BR" dirty="0"/>
                      <a:t>
</a:t>
                    </a:r>
                    <a:fld id="{7A506443-82AF-421E-888D-173F245F2FD9}" type="PERCENTAGE">
                      <a:rPr lang="pt-BR"/>
                      <a:pPr/>
                      <a:t>[PORCENTAGEM]</a:t>
                    </a:fld>
                    <a:endParaRPr lang="pt-BR" dirty="0"/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7224562694665214"/>
                      <c:h val="0.14509310512253937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E7E3-4DA4-A102-FE98631D957B}"/>
                </c:ext>
              </c:extLst>
            </c:dLbl>
            <c:dLbl>
              <c:idx val="1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E7E3-4DA4-A102-FE98631D957B}"/>
                </c:ext>
              </c:extLst>
            </c:dLbl>
            <c:dLbl>
              <c:idx val="13"/>
              <c:layout>
                <c:manualLayout>
                  <c:x val="4.6735207525961164E-2"/>
                  <c:y val="1.52917296766525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1"/>
                      </a:solidFill>
                      <a:highlight>
                        <a:srgbClr val="EEF3F6"/>
                      </a:highlight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5787652134512284"/>
                      <c:h val="0.16073124481191808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E-E7E3-4DA4-A102-FE98631D957B}"/>
                </c:ext>
              </c:extLst>
            </c:dLbl>
            <c:dLbl>
              <c:idx val="14"/>
              <c:layout>
                <c:manualLayout>
                  <c:x val="5.697038564342518E-2"/>
                  <c:y val="-2.1136359133496114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E7E3-4DA4-A102-FE98631D957B}"/>
                </c:ext>
              </c:extLst>
            </c:dLbl>
            <c:dLbl>
              <c:idx val="1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E7E3-4DA4-A102-FE98631D957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highlight>
                      <a:srgbClr val="EEF3F6"/>
                    </a:highlight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ctr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Planilha1!$A$2:$A$17</c:f>
              <c:strCache>
                <c:ptCount val="16"/>
                <c:pt idx="0">
                  <c:v>Salário e encargos</c:v>
                </c:pt>
                <c:pt idx="1">
                  <c:v>Beneficios aos funcionários</c:v>
                </c:pt>
                <c:pt idx="2">
                  <c:v>Estágios e Aprendizagem</c:v>
                </c:pt>
                <c:pt idx="3">
                  <c:v>Indenizaççao (trabalhistas e civil)</c:v>
                </c:pt>
                <c:pt idx="4">
                  <c:v>Material de segurança e trabalho</c:v>
                </c:pt>
                <c:pt idx="5">
                  <c:v>Energia eletrica, água e telefone</c:v>
                </c:pt>
                <c:pt idx="6">
                  <c:v>Material de Expediente, limpeza e seguros</c:v>
                </c:pt>
                <c:pt idx="7">
                  <c:v>Sistema de informação, acessorias e treinamentos</c:v>
                </c:pt>
                <c:pt idx="8">
                  <c:v>Manutenção da frota e de equipamentos</c:v>
                </c:pt>
                <c:pt idx="9">
                  <c:v>Combustiveis e Lubrificantes</c:v>
                </c:pt>
                <c:pt idx="10">
                  <c:v>Impostos e taxas - Detran</c:v>
                </c:pt>
                <c:pt idx="11">
                  <c:v>Material aplicado e de uso e consumo</c:v>
                </c:pt>
                <c:pt idx="12">
                  <c:v>Despesas Financeiras</c:v>
                </c:pt>
                <c:pt idx="13">
                  <c:v>Depreciação</c:v>
                </c:pt>
                <c:pt idx="14">
                  <c:v>Despesas com concessão</c:v>
                </c:pt>
                <c:pt idx="15">
                  <c:v>Outras baixas do Ativo</c:v>
                </c:pt>
              </c:strCache>
            </c:strRef>
          </c:cat>
          <c:val>
            <c:numRef>
              <c:f>Planilha1!$B$2:$B$17</c:f>
              <c:numCache>
                <c:formatCode>_(* #,##0.00_);_(* \(#,##0.00\);_(* "-"??_);_(@_)</c:formatCode>
                <c:ptCount val="16"/>
                <c:pt idx="0">
                  <c:v>34.705377973873354</c:v>
                </c:pt>
                <c:pt idx="1">
                  <c:v>7.7674242018020578</c:v>
                </c:pt>
                <c:pt idx="2">
                  <c:v>0.44598206291160869</c:v>
                </c:pt>
                <c:pt idx="3">
                  <c:v>0.50967774807760369</c:v>
                </c:pt>
                <c:pt idx="4">
                  <c:v>0.68447920112384397</c:v>
                </c:pt>
                <c:pt idx="5">
                  <c:v>1.3670614212517191</c:v>
                </c:pt>
                <c:pt idx="6">
                  <c:v>0.35403134725181518</c:v>
                </c:pt>
                <c:pt idx="7">
                  <c:v>1.211363283422122</c:v>
                </c:pt>
                <c:pt idx="8">
                  <c:v>7.0432286946682741</c:v>
                </c:pt>
                <c:pt idx="9">
                  <c:v>6.0311964906958524</c:v>
                </c:pt>
                <c:pt idx="10">
                  <c:v>0.17850018157139716</c:v>
                </c:pt>
                <c:pt idx="11">
                  <c:v>30.439326696297531</c:v>
                </c:pt>
                <c:pt idx="12">
                  <c:v>0.2466422756739117</c:v>
                </c:pt>
                <c:pt idx="13">
                  <c:v>6.1191426858022302</c:v>
                </c:pt>
                <c:pt idx="14">
                  <c:v>2.7371979659769408</c:v>
                </c:pt>
                <c:pt idx="15">
                  <c:v>0.15936776959973842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7E3-4DA4-A102-FE98631D957B}"/>
            </c:ext>
          </c:extLst>
        </c:ser>
        <c:dLbls>
          <c:dLblPos val="ctr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9767512604419619E-2"/>
          <c:y val="0.14255947055791521"/>
          <c:w val="0.98023242256260257"/>
          <c:h val="0.7950839188326737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Planilha1!$B$1</c:f>
              <c:strCache>
                <c:ptCount val="1"/>
                <c:pt idx="0">
                  <c:v>Receitas Liquidas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dLbl>
              <c:idx val="0"/>
              <c:layout>
                <c:manualLayout>
                  <c:x val="0"/>
                  <c:y val="-4.6296843763328432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67A-42CB-A422-EC59A42C935E}"/>
                </c:ext>
              </c:extLst>
            </c:dLbl>
            <c:dLbl>
              <c:idx val="1"/>
              <c:layout>
                <c:manualLayout>
                  <c:x val="-5.9779072166584969E-3"/>
                  <c:y val="-1.3881109401916173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C67A-42CB-A422-EC59A42C935E}"/>
                </c:ext>
              </c:extLst>
            </c:dLbl>
            <c:dLbl>
              <c:idx val="2"/>
              <c:layout>
                <c:manualLayout>
                  <c:x val="-5.0391226371673606E-3"/>
                  <c:y val="7.6064976126655791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C67A-42CB-A422-EC59A42C935E}"/>
                </c:ext>
              </c:extLst>
            </c:dLbl>
            <c:dLbl>
              <c:idx val="3"/>
              <c:layout>
                <c:manualLayout>
                  <c:x val="1.3230011480205286E-3"/>
                  <c:y val="-2.5605890140359432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C67A-42CB-A422-EC59A42C935E}"/>
                </c:ext>
              </c:extLst>
            </c:dLbl>
            <c:dLbl>
              <c:idx val="4"/>
              <c:layout>
                <c:manualLayout>
                  <c:x val="-1.0078245274334721E-2"/>
                  <c:y val="-6.607164007007954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C67A-42CB-A422-EC59A42C935E}"/>
                </c:ext>
              </c:extLst>
            </c:dLbl>
            <c:dLbl>
              <c:idx val="5"/>
              <c:layout>
                <c:manualLayout>
                  <c:x val="-1.2196131646748367E-2"/>
                  <c:y val="-4.400642865206023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1100" b="1" i="0" u="none" strike="noStrike" kern="1200" baseline="0"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C67A-42CB-A422-EC59A42C935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Planilha1!$A$2:$A$7</c:f>
              <c:strCache>
                <c:ptCount val="6"/>
                <c:pt idx="0">
                  <c:v>JANEIRO</c:v>
                </c:pt>
                <c:pt idx="1">
                  <c:v>FEVEREIRO</c:v>
                </c:pt>
                <c:pt idx="2">
                  <c:v>MARÇO</c:v>
                </c:pt>
                <c:pt idx="3">
                  <c:v>ABRIL</c:v>
                </c:pt>
                <c:pt idx="4">
                  <c:v>MAIO</c:v>
                </c:pt>
                <c:pt idx="5">
                  <c:v>JUNHO</c:v>
                </c:pt>
              </c:strCache>
            </c:strRef>
          </c:cat>
          <c:val>
            <c:numRef>
              <c:f>Planilha1!$B$2:$B$7</c:f>
              <c:numCache>
                <c:formatCode>#,##0.00_ ;[Red]\-#,##0.00\ </c:formatCode>
                <c:ptCount val="6"/>
                <c:pt idx="0">
                  <c:v>4056819.6499999994</c:v>
                </c:pt>
                <c:pt idx="1">
                  <c:v>3168945.43</c:v>
                </c:pt>
                <c:pt idx="2">
                  <c:v>4542930.2299999995</c:v>
                </c:pt>
                <c:pt idx="3">
                  <c:v>3877217.1900000004</c:v>
                </c:pt>
                <c:pt idx="4">
                  <c:v>3139113.74</c:v>
                </c:pt>
                <c:pt idx="5">
                  <c:v>3081772.3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67A-42CB-A422-EC59A42C935E}"/>
            </c:ext>
          </c:extLst>
        </c:ser>
        <c:ser>
          <c:idx val="1"/>
          <c:order val="1"/>
          <c:tx>
            <c:strRef>
              <c:f>Planilha1!$C$1</c:f>
              <c:strCache>
                <c:ptCount val="1"/>
                <c:pt idx="0">
                  <c:v>Despesas e Custos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dLbl>
              <c:idx val="0"/>
              <c:layout>
                <c:manualLayout>
                  <c:x val="4.6939228974556842E-4"/>
                  <c:y val="-3.8602401384226506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C67A-42CB-A422-EC59A42C935E}"/>
                </c:ext>
              </c:extLst>
            </c:dLbl>
            <c:dLbl>
              <c:idx val="1"/>
              <c:layout>
                <c:manualLayout>
                  <c:x val="-2.1490998354680474E-3"/>
                  <c:y val="-4.8205566088999258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C67A-42CB-A422-EC59A42C935E}"/>
                </c:ext>
              </c:extLst>
            </c:dLbl>
            <c:dLbl>
              <c:idx val="2"/>
              <c:layout>
                <c:manualLayout>
                  <c:x val="-8.3984715983938286E-3"/>
                  <c:y val="-5.872939886230872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no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rgbClr val="00206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345441167171256"/>
                      <c:h val="8.1971759445027881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D-C67A-42CB-A422-EC59A42C935E}"/>
                </c:ext>
              </c:extLst>
            </c:dLbl>
            <c:dLbl>
              <c:idx val="3"/>
              <c:layout>
                <c:manualLayout>
                  <c:x val="-4.5504203236678637E-3"/>
                  <c:y val="-2.5376748888367343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C67A-42CB-A422-EC59A42C935E}"/>
                </c:ext>
              </c:extLst>
            </c:dLbl>
            <c:dLbl>
              <c:idx val="4"/>
              <c:layout>
                <c:manualLayout>
                  <c:x val="0"/>
                  <c:y val="-1.1557430394398601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C67A-42CB-A422-EC59A42C935E}"/>
                </c:ext>
              </c:extLst>
            </c:dLbl>
            <c:dLbl>
              <c:idx val="5"/>
              <c:layout>
                <c:manualLayout>
                  <c:x val="-1.7611629999345457E-3"/>
                  <c:y val="-8.8851678275578445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C67A-42CB-A422-EC59A42C935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rgbClr val="002060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Planilha1!$A$2:$A$7</c:f>
              <c:strCache>
                <c:ptCount val="6"/>
                <c:pt idx="0">
                  <c:v>JANEIRO</c:v>
                </c:pt>
                <c:pt idx="1">
                  <c:v>FEVEREIRO</c:v>
                </c:pt>
                <c:pt idx="2">
                  <c:v>MARÇO</c:v>
                </c:pt>
                <c:pt idx="3">
                  <c:v>ABRIL</c:v>
                </c:pt>
                <c:pt idx="4">
                  <c:v>MAIO</c:v>
                </c:pt>
                <c:pt idx="5">
                  <c:v>JUNHO</c:v>
                </c:pt>
              </c:strCache>
            </c:strRef>
          </c:cat>
          <c:val>
            <c:numRef>
              <c:f>Planilha1!$C$2:$C$7</c:f>
              <c:numCache>
                <c:formatCode>#,##0.00_ ;[Red]\-#,##0.00\ </c:formatCode>
                <c:ptCount val="6"/>
                <c:pt idx="0">
                  <c:v>3439003.31</c:v>
                </c:pt>
                <c:pt idx="1">
                  <c:v>3552147.19</c:v>
                </c:pt>
                <c:pt idx="2">
                  <c:v>4667094.2699999996</c:v>
                </c:pt>
                <c:pt idx="3">
                  <c:v>4167744.6799999997</c:v>
                </c:pt>
                <c:pt idx="4">
                  <c:v>3849528.96</c:v>
                </c:pt>
                <c:pt idx="5">
                  <c:v>3866625.71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67A-42CB-A422-EC59A42C935E}"/>
            </c:ext>
          </c:extLst>
        </c:ser>
        <c:ser>
          <c:idx val="2"/>
          <c:order val="2"/>
          <c:tx>
            <c:strRef>
              <c:f>Planilha1!$D$1</c:f>
              <c:strCache>
                <c:ptCount val="1"/>
                <c:pt idx="0">
                  <c:v>Resultado</c:v>
                </c:pt>
              </c:strCache>
            </c:strRef>
          </c:tx>
          <c:spPr>
            <a:solidFill>
              <a:srgbClr val="FF0000"/>
            </a:solidFill>
            <a:ln>
              <a:solidFill>
                <a:srgbClr val="2CA1BF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Pt>
            <c:idx val="0"/>
            <c:invertIfNegative val="0"/>
            <c:bubble3D val="0"/>
            <c:spPr>
              <a:solidFill>
                <a:srgbClr val="009900"/>
              </a:solidFill>
              <a:ln>
                <a:solidFill>
                  <a:srgbClr val="2CA1BF"/>
                </a:solidFill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C67A-42CB-A422-EC59A42C935E}"/>
              </c:ext>
            </c:extLst>
          </c:dPt>
          <c:dLbls>
            <c:dLbl>
              <c:idx val="0"/>
              <c:layout>
                <c:manualLayout>
                  <c:x val="-1.7970524943088785E-3"/>
                  <c:y val="-8.6838012703557496E-4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rgbClr val="0099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C67A-42CB-A422-EC59A42C935E}"/>
                </c:ext>
              </c:extLst>
            </c:dLbl>
            <c:dLbl>
              <c:idx val="1"/>
              <c:layout>
                <c:manualLayout>
                  <c:x val="-2.9611127864099755E-2"/>
                  <c:y val="-3.803625748652075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C67A-42CB-A422-EC59A42C935E}"/>
                </c:ext>
              </c:extLst>
            </c:dLbl>
            <c:dLbl>
              <c:idx val="2"/>
              <c:layout>
                <c:manualLayout>
                  <c:x val="-1.7988080689447204E-2"/>
                  <c:y val="-3.638465495592849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2956443992995487"/>
                      <c:h val="0.1006775974129131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9-C67A-42CB-A422-EC59A42C935E}"/>
                </c:ext>
              </c:extLst>
            </c:dLbl>
            <c:dLbl>
              <c:idx val="3"/>
              <c:layout>
                <c:manualLayout>
                  <c:x val="-1.3437660365779463E-2"/>
                  <c:y val="-6.469103922799038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C67A-42CB-A422-EC59A42C935E}"/>
                </c:ext>
              </c:extLst>
            </c:dLbl>
            <c:dLbl>
              <c:idx val="4"/>
              <c:layout>
                <c:manualLayout>
                  <c:x val="-8.3985377286121647E-3"/>
                  <c:y val="-4.041714420960056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C67A-42CB-A422-EC59A42C935E}"/>
                </c:ext>
              </c:extLst>
            </c:dLbl>
            <c:dLbl>
              <c:idx val="5"/>
              <c:layout>
                <c:manualLayout>
                  <c:x val="-2.3515905640114063E-2"/>
                  <c:y val="-3.079737783051424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C67A-42CB-A422-EC59A42C935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Planilha1!$A$2:$A$7</c:f>
              <c:strCache>
                <c:ptCount val="6"/>
                <c:pt idx="0">
                  <c:v>JANEIRO</c:v>
                </c:pt>
                <c:pt idx="1">
                  <c:v>FEVEREIRO</c:v>
                </c:pt>
                <c:pt idx="2">
                  <c:v>MARÇO</c:v>
                </c:pt>
                <c:pt idx="3">
                  <c:v>ABRIL</c:v>
                </c:pt>
                <c:pt idx="4">
                  <c:v>MAIO</c:v>
                </c:pt>
                <c:pt idx="5">
                  <c:v>JUNHO</c:v>
                </c:pt>
              </c:strCache>
            </c:strRef>
          </c:cat>
          <c:val>
            <c:numRef>
              <c:f>Planilha1!$D$2:$D$7</c:f>
              <c:numCache>
                <c:formatCode>#,##0.00_ ;[Red]\-#,##0.00\ </c:formatCode>
                <c:ptCount val="6"/>
                <c:pt idx="0">
                  <c:v>617816.33999999939</c:v>
                </c:pt>
                <c:pt idx="1">
                  <c:v>-383201.75999999978</c:v>
                </c:pt>
                <c:pt idx="2">
                  <c:v>-124164.04000000004</c:v>
                </c:pt>
                <c:pt idx="3">
                  <c:v>-290527.48999999929</c:v>
                </c:pt>
                <c:pt idx="4">
                  <c:v>-710415.21999999974</c:v>
                </c:pt>
                <c:pt idx="5">
                  <c:v>-784853.41000000015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67A-42CB-A422-EC59A42C935E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1587514207"/>
        <c:axId val="1587513247"/>
      </c:barChart>
      <c:catAx>
        <c:axId val="158751420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587513247"/>
        <c:crosses val="autoZero"/>
        <c:auto val="1"/>
        <c:lblAlgn val="ctr"/>
        <c:lblOffset val="100"/>
        <c:noMultiLvlLbl val="0"/>
      </c:catAx>
      <c:valAx>
        <c:axId val="1587513247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_ ;[Red]\-#,##0.00\ " sourceLinked="1"/>
        <c:majorTickMark val="none"/>
        <c:minorTickMark val="none"/>
        <c:tickLblPos val="nextTo"/>
        <c:crossAx val="158751420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6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90665" cy="495686"/>
          </a:xfrm>
          <a:prstGeom prst="rect">
            <a:avLst/>
          </a:prstGeom>
        </p:spPr>
        <p:txBody>
          <a:bodyPr vert="horz" lIns="90417" tIns="45209" rIns="90417" bIns="45209" rtlCol="0"/>
          <a:lstStyle>
            <a:lvl1pPr algn="l">
              <a:defRPr sz="1200"/>
            </a:lvl1pPr>
          </a:lstStyle>
          <a:p>
            <a:endParaRPr lang="pt-BR" dirty="0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776867" y="0"/>
            <a:ext cx="2890665" cy="495686"/>
          </a:xfrm>
          <a:prstGeom prst="rect">
            <a:avLst/>
          </a:prstGeom>
        </p:spPr>
        <p:txBody>
          <a:bodyPr vert="horz" lIns="90417" tIns="45209" rIns="90417" bIns="45209" rtlCol="0"/>
          <a:lstStyle>
            <a:lvl1pPr algn="r">
              <a:defRPr sz="1200"/>
            </a:lvl1pPr>
          </a:lstStyle>
          <a:p>
            <a:fld id="{42C283D9-6474-4F36-BEB2-095B281F2906}" type="datetimeFigureOut">
              <a:rPr lang="pt-BR" smtClean="0"/>
              <a:t>29/07/2025</a:t>
            </a:fld>
            <a:endParaRPr lang="pt-BR" dirty="0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16013" y="1235075"/>
            <a:ext cx="4437062" cy="3328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417" tIns="45209" rIns="90417" bIns="45209" rtlCol="0" anchor="ctr"/>
          <a:lstStyle/>
          <a:p>
            <a:endParaRPr lang="pt-BR" dirty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66599" y="4751634"/>
            <a:ext cx="5335893" cy="3886552"/>
          </a:xfrm>
          <a:prstGeom prst="rect">
            <a:avLst/>
          </a:prstGeom>
        </p:spPr>
        <p:txBody>
          <a:bodyPr vert="horz" lIns="90417" tIns="45209" rIns="90417" bIns="45209" rtlCol="0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9376979"/>
            <a:ext cx="2890665" cy="495686"/>
          </a:xfrm>
          <a:prstGeom prst="rect">
            <a:avLst/>
          </a:prstGeom>
        </p:spPr>
        <p:txBody>
          <a:bodyPr vert="horz" lIns="90417" tIns="45209" rIns="90417" bIns="45209" rtlCol="0" anchor="b"/>
          <a:lstStyle>
            <a:lvl1pPr algn="l">
              <a:defRPr sz="1200"/>
            </a:lvl1pPr>
          </a:lstStyle>
          <a:p>
            <a:endParaRPr lang="pt-BR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776867" y="9376979"/>
            <a:ext cx="2890665" cy="495686"/>
          </a:xfrm>
          <a:prstGeom prst="rect">
            <a:avLst/>
          </a:prstGeom>
        </p:spPr>
        <p:txBody>
          <a:bodyPr vert="horz" lIns="90417" tIns="45209" rIns="90417" bIns="45209" rtlCol="0" anchor="b"/>
          <a:lstStyle>
            <a:lvl1pPr algn="r">
              <a:defRPr sz="1200"/>
            </a:lvl1pPr>
          </a:lstStyle>
          <a:p>
            <a:fld id="{55F37F4E-8BEF-4280-8910-878E6E525864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3905863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F37F4E-8BEF-4280-8910-878E6E525864}" type="slidenum">
              <a:rPr lang="pt-BR" smtClean="0"/>
              <a:t>1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6933546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F37F4E-8BEF-4280-8910-878E6E525864}" type="slidenum">
              <a:rPr lang="pt-BR" smtClean="0"/>
              <a:t>13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960359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F37F4E-8BEF-4280-8910-878E6E525864}" type="slidenum">
              <a:rPr lang="pt-BR" smtClean="0"/>
              <a:t>21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6919405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9D02AD-F1EB-2EED-EDFD-3475137D28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F9E50F72-05D8-DCC4-8679-FF45A4DAB01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0334FF3E-10AF-232F-0156-0968FD491F4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37B71B3E-945C-E9B1-CA54-7F35924CBDA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F37F4E-8BEF-4280-8910-878E6E525864}" type="slidenum">
              <a:rPr lang="pt-BR" smtClean="0"/>
              <a:t>26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5389005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105668-A2F4-19CB-14E7-8471849432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C6AFFD5E-BE12-61B5-2B6C-3962D00CA4D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DC443388-C55F-3941-53E0-E2CE5E764DD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34674A41-88B4-A08F-A922-A3FDF6BC672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F37F4E-8BEF-4280-8910-878E6E525864}" type="slidenum">
              <a:rPr lang="pt-BR" smtClean="0"/>
              <a:t>2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2875706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F37F4E-8BEF-4280-8910-878E6E525864}" type="slidenum">
              <a:rPr lang="pt-BR" smtClean="0"/>
              <a:t>3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2469137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F37F4E-8BEF-4280-8910-878E6E525864}" type="slidenum">
              <a:rPr lang="pt-BR" smtClean="0"/>
              <a:t>5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1573574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F37F4E-8BEF-4280-8910-878E6E525864}" type="slidenum">
              <a:rPr lang="pt-BR" smtClean="0"/>
              <a:t>7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283193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F37F4E-8BEF-4280-8910-878E6E525864}" type="slidenum">
              <a:rPr lang="pt-BR" smtClean="0"/>
              <a:t>8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8206206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4BF41C-2853-99EC-42F8-AC86E8F8ED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428C1536-EFAA-60D7-2044-8BBF10F8139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4659D167-2463-1295-6DC1-369B9D9DA40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5D30B70A-E759-7388-0BA8-87A1AE11BFF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F37F4E-8BEF-4280-8910-878E6E525864}" type="slidenum">
              <a:rPr lang="pt-BR" smtClean="0"/>
              <a:t>9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9280113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E57DFD-8092-DEC4-2852-55E68DE6EF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B86955F4-E7D8-5BE4-2FA2-DD00CC82439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524EF227-C177-559F-B2A8-E4810428B1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42F9F632-5064-C71A-BDF9-01D630B8B37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F37F4E-8BEF-4280-8910-878E6E525864}" type="slidenum">
              <a:rPr lang="pt-BR" smtClean="0"/>
              <a:t>10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695109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B2654D-3F13-F465-743C-1CC53E338B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4618A33F-BD30-A3C6-D3A1-D638F2FC4FD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9F83511D-32D9-7D27-1D46-59B0ED58DB6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B447DC47-7ACB-D3C3-C2AA-C9F2A126448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F37F4E-8BEF-4280-8910-878E6E525864}" type="slidenum">
              <a:rPr lang="pt-BR" smtClean="0"/>
              <a:t>11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8290661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64873-B01C-41A4-B6CC-9544C505AD7B}" type="datetimeFigureOut">
              <a:rPr lang="pt-BR" smtClean="0"/>
              <a:pPr/>
              <a:t>29/07/2025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43BCAB-F8B5-4670-907D-14ACFAE69ACF}" type="slidenum">
              <a:rPr lang="pt-BR" smtClean="0"/>
              <a:pPr/>
              <a:t>‹nº›</a:t>
            </a:fld>
            <a:endParaRPr lang="pt-BR" dirty="0"/>
          </a:p>
        </p:txBody>
      </p:sp>
    </p:spTree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64873-B01C-41A4-B6CC-9544C505AD7B}" type="datetimeFigureOut">
              <a:rPr lang="pt-BR" smtClean="0"/>
              <a:pPr/>
              <a:t>29/07/2025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43BCAB-F8B5-4670-907D-14ACFAE69ACF}" type="slidenum">
              <a:rPr lang="pt-BR" smtClean="0"/>
              <a:pPr/>
              <a:t>‹nº›</a:t>
            </a:fld>
            <a:endParaRPr lang="pt-BR" dirty="0"/>
          </a:p>
        </p:txBody>
      </p:sp>
    </p:spTree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64873-B01C-41A4-B6CC-9544C505AD7B}" type="datetimeFigureOut">
              <a:rPr lang="pt-BR" smtClean="0"/>
              <a:pPr/>
              <a:t>29/07/2025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43BCAB-F8B5-4670-907D-14ACFAE69ACF}" type="slidenum">
              <a:rPr lang="pt-BR" smtClean="0"/>
              <a:pPr/>
              <a:t>‹nº›</a:t>
            </a:fld>
            <a:endParaRPr lang="pt-BR" dirty="0"/>
          </a:p>
        </p:txBody>
      </p:sp>
    </p:spTree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64873-B01C-41A4-B6CC-9544C505AD7B}" type="datetimeFigureOut">
              <a:rPr lang="pt-BR" smtClean="0"/>
              <a:pPr/>
              <a:t>29/07/2025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43BCAB-F8B5-4670-907D-14ACFAE69ACF}" type="slidenum">
              <a:rPr lang="pt-BR" smtClean="0"/>
              <a:pPr/>
              <a:t>‹nº›</a:t>
            </a:fld>
            <a:endParaRPr lang="pt-BR" dirty="0"/>
          </a:p>
        </p:txBody>
      </p:sp>
    </p:spTree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64873-B01C-41A4-B6CC-9544C505AD7B}" type="datetimeFigureOut">
              <a:rPr lang="pt-BR" smtClean="0"/>
              <a:pPr/>
              <a:t>29/07/2025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43BCAB-F8B5-4670-907D-14ACFAE69ACF}" type="slidenum">
              <a:rPr lang="pt-BR" smtClean="0"/>
              <a:pPr/>
              <a:t>‹nº›</a:t>
            </a:fld>
            <a:endParaRPr lang="pt-BR" dirty="0"/>
          </a:p>
        </p:txBody>
      </p:sp>
    </p:spTree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64873-B01C-41A4-B6CC-9544C505AD7B}" type="datetimeFigureOut">
              <a:rPr lang="pt-BR" smtClean="0"/>
              <a:pPr/>
              <a:t>29/07/2025</a:t>
            </a:fld>
            <a:endParaRPr lang="pt-BR" dirty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43BCAB-F8B5-4670-907D-14ACFAE69ACF}" type="slidenum">
              <a:rPr lang="pt-BR" smtClean="0"/>
              <a:pPr/>
              <a:t>‹nº›</a:t>
            </a:fld>
            <a:endParaRPr lang="pt-BR" dirty="0"/>
          </a:p>
        </p:txBody>
      </p:sp>
    </p:spTree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64873-B01C-41A4-B6CC-9544C505AD7B}" type="datetimeFigureOut">
              <a:rPr lang="pt-BR" smtClean="0"/>
              <a:pPr/>
              <a:t>29/07/2025</a:t>
            </a:fld>
            <a:endParaRPr lang="pt-BR" dirty="0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43BCAB-F8B5-4670-907D-14ACFAE69ACF}" type="slidenum">
              <a:rPr lang="pt-BR" smtClean="0"/>
              <a:pPr/>
              <a:t>‹nº›</a:t>
            </a:fld>
            <a:endParaRPr lang="pt-BR" dirty="0"/>
          </a:p>
        </p:txBody>
      </p:sp>
    </p:spTree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64873-B01C-41A4-B6CC-9544C505AD7B}" type="datetimeFigureOut">
              <a:rPr lang="pt-BR" smtClean="0"/>
              <a:pPr/>
              <a:t>29/07/2025</a:t>
            </a:fld>
            <a:endParaRPr lang="pt-BR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43BCAB-F8B5-4670-907D-14ACFAE69ACF}" type="slidenum">
              <a:rPr lang="pt-BR" smtClean="0"/>
              <a:pPr/>
              <a:t>‹nº›</a:t>
            </a:fld>
            <a:endParaRPr lang="pt-BR" dirty="0"/>
          </a:p>
        </p:txBody>
      </p:sp>
    </p:spTree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64873-B01C-41A4-B6CC-9544C505AD7B}" type="datetimeFigureOut">
              <a:rPr lang="pt-BR" smtClean="0"/>
              <a:pPr/>
              <a:t>29/07/2025</a:t>
            </a:fld>
            <a:endParaRPr lang="pt-BR" dirty="0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43BCAB-F8B5-4670-907D-14ACFAE69ACF}" type="slidenum">
              <a:rPr lang="pt-BR" smtClean="0"/>
              <a:pPr/>
              <a:t>‹nº›</a:t>
            </a:fld>
            <a:endParaRPr lang="pt-BR" dirty="0"/>
          </a:p>
        </p:txBody>
      </p:sp>
    </p:spTree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64873-B01C-41A4-B6CC-9544C505AD7B}" type="datetimeFigureOut">
              <a:rPr lang="pt-BR" smtClean="0"/>
              <a:pPr/>
              <a:t>29/07/2025</a:t>
            </a:fld>
            <a:endParaRPr lang="pt-BR" dirty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43BCAB-F8B5-4670-907D-14ACFAE69ACF}" type="slidenum">
              <a:rPr lang="pt-BR" smtClean="0"/>
              <a:pPr/>
              <a:t>‹nº›</a:t>
            </a:fld>
            <a:endParaRPr lang="pt-BR" dirty="0"/>
          </a:p>
        </p:txBody>
      </p:sp>
    </p:spTree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64873-B01C-41A4-B6CC-9544C505AD7B}" type="datetimeFigureOut">
              <a:rPr lang="pt-BR" smtClean="0"/>
              <a:pPr/>
              <a:t>29/07/2025</a:t>
            </a:fld>
            <a:endParaRPr lang="pt-BR" dirty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43BCAB-F8B5-4670-907D-14ACFAE69ACF}" type="slidenum">
              <a:rPr lang="pt-BR" smtClean="0"/>
              <a:pPr/>
              <a:t>‹nº›</a:t>
            </a:fld>
            <a:endParaRPr lang="pt-BR" dirty="0"/>
          </a:p>
        </p:txBody>
      </p:sp>
    </p:spTree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D64873-B01C-41A4-B6CC-9544C505AD7B}" type="datetimeFigureOut">
              <a:rPr lang="pt-BR" smtClean="0"/>
              <a:pPr/>
              <a:t>29/07/2025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43BCAB-F8B5-4670-907D-14ACFAE69ACF}" type="slidenum">
              <a:rPr lang="pt-BR" smtClean="0"/>
              <a:pPr/>
              <a:t>‹nº›</a:t>
            </a:fld>
            <a:endParaRPr lang="pt-B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ransition spd="slow">
    <p:wip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jpe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.jpeg"/><Relationship Id="rId4" Type="http://schemas.openxmlformats.org/officeDocument/2006/relationships/image" Target="../media/image1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jpg"/><Relationship Id="rId5" Type="http://schemas.openxmlformats.org/officeDocument/2006/relationships/image" Target="../media/image17.jpeg"/><Relationship Id="rId4" Type="http://schemas.openxmlformats.org/officeDocument/2006/relationships/image" Target="../media/image16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jpg"/><Relationship Id="rId5" Type="http://schemas.openxmlformats.org/officeDocument/2006/relationships/image" Target="../media/image29.jpg"/><Relationship Id="rId4" Type="http://schemas.openxmlformats.org/officeDocument/2006/relationships/image" Target="../media/image2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jpg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1.jpg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5.jpg"/><Relationship Id="rId5" Type="http://schemas.openxmlformats.org/officeDocument/2006/relationships/image" Target="../media/image44.jpg"/><Relationship Id="rId4" Type="http://schemas.openxmlformats.org/officeDocument/2006/relationships/image" Target="../media/image4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emf"/><Relationship Id="rId4" Type="http://schemas.openxmlformats.org/officeDocument/2006/relationships/package" Target="../embeddings/Microsoft_Excel_Worksheet3.xlsx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D2A76071-7303-40EB-86B4-C78314CF70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4" y="0"/>
            <a:ext cx="9136892" cy="6858000"/>
          </a:xfrm>
          <a:prstGeom prst="rect">
            <a:avLst/>
          </a:prstGeom>
        </p:spPr>
      </p:pic>
      <p:sp>
        <p:nvSpPr>
          <p:cNvPr id="6" name="Subtítulo 2"/>
          <p:cNvSpPr txBox="1">
            <a:spLocks/>
          </p:cNvSpPr>
          <p:nvPr/>
        </p:nvSpPr>
        <p:spPr>
          <a:xfrm>
            <a:off x="2483768" y="3698221"/>
            <a:ext cx="6120680" cy="1686618"/>
          </a:xfrm>
          <a:prstGeom prst="rect">
            <a:avLst/>
          </a:prstGeom>
        </p:spPr>
        <p:txBody>
          <a:bodyPr/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pt-BR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utura Md BT" pitchFamily="34" charset="0"/>
                <a:ea typeface="+mn-ea"/>
                <a:cs typeface="+mn-cs"/>
              </a:rPr>
              <a:t>Prestação de Contas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pt-BR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Md BT" pitchFamily="34" charset="0"/>
              </a:rPr>
              <a:t>1º Semestre de 2025</a:t>
            </a:r>
            <a:endParaRPr kumimoji="0" lang="pt-BR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Futura Md BT" pitchFamily="34" charset="0"/>
              <a:ea typeface="+mn-ea"/>
              <a:cs typeface="+mn-cs"/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DB982144-6398-1D74-41E6-BE4F883FBA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1007798"/>
            <a:ext cx="5184576" cy="1989154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28C137-038B-488D-6AE5-2D42A31A9B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5C089CE-D630-008E-9651-049261CEB67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4" y="0"/>
            <a:ext cx="9136892" cy="6858000"/>
          </a:xfrm>
          <a:prstGeom prst="rect">
            <a:avLst/>
          </a:prstGeom>
        </p:spPr>
      </p:pic>
      <p:sp>
        <p:nvSpPr>
          <p:cNvPr id="6" name="Subtítulo 2">
            <a:extLst>
              <a:ext uri="{FF2B5EF4-FFF2-40B4-BE49-F238E27FC236}">
                <a16:creationId xmlns:a16="http://schemas.microsoft.com/office/drawing/2014/main" id="{FF06A4A0-4635-BA83-300C-60A8801F358A}"/>
              </a:ext>
            </a:extLst>
          </p:cNvPr>
          <p:cNvSpPr txBox="1">
            <a:spLocks/>
          </p:cNvSpPr>
          <p:nvPr/>
        </p:nvSpPr>
        <p:spPr>
          <a:xfrm>
            <a:off x="2483768" y="3698221"/>
            <a:ext cx="6120680" cy="1686618"/>
          </a:xfrm>
          <a:prstGeom prst="rect">
            <a:avLst/>
          </a:prstGeom>
        </p:spPr>
        <p:txBody>
          <a:bodyPr/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pt-BR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Futura Md BT" pitchFamily="34" charset="0"/>
              <a:ea typeface="+mn-ea"/>
              <a:cs typeface="+mn-cs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D11140D8-791A-60E2-CEB1-0607CD337ACC}"/>
              </a:ext>
            </a:extLst>
          </p:cNvPr>
          <p:cNvSpPr txBox="1"/>
          <p:nvPr/>
        </p:nvSpPr>
        <p:spPr>
          <a:xfrm>
            <a:off x="2051720" y="332657"/>
            <a:ext cx="669674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000" b="1" dirty="0"/>
              <a:t>Principais obras executadas no 1.º semestre</a:t>
            </a:r>
            <a:endParaRPr lang="pt-BR" sz="2000" dirty="0"/>
          </a:p>
        </p:txBody>
      </p:sp>
      <p:graphicFrame>
        <p:nvGraphicFramePr>
          <p:cNvPr id="12" name="Tabela 11">
            <a:extLst>
              <a:ext uri="{FF2B5EF4-FFF2-40B4-BE49-F238E27FC236}">
                <a16:creationId xmlns:a16="http://schemas.microsoft.com/office/drawing/2014/main" id="{78F68385-C15E-FB82-D8FC-4CDD4A540B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3834629"/>
              </p:ext>
            </p:extLst>
          </p:nvPr>
        </p:nvGraphicFramePr>
        <p:xfrm>
          <a:off x="431540" y="860129"/>
          <a:ext cx="8280919" cy="5449189"/>
        </p:xfrm>
        <a:graphic>
          <a:graphicData uri="http://schemas.openxmlformats.org/drawingml/2006/table">
            <a:tbl>
              <a:tblPr bandRow="1">
                <a:tableStyleId>{EB9631B5-78F2-41C9-869B-9F39066F8104}</a:tableStyleId>
              </a:tblPr>
              <a:tblGrid>
                <a:gridCol w="5894891">
                  <a:extLst>
                    <a:ext uri="{9D8B030D-6E8A-4147-A177-3AD203B41FA5}">
                      <a16:colId xmlns:a16="http://schemas.microsoft.com/office/drawing/2014/main" val="3460125561"/>
                    </a:ext>
                  </a:extLst>
                </a:gridCol>
                <a:gridCol w="862045">
                  <a:extLst>
                    <a:ext uri="{9D8B030D-6E8A-4147-A177-3AD203B41FA5}">
                      <a16:colId xmlns:a16="http://schemas.microsoft.com/office/drawing/2014/main" val="2385663755"/>
                    </a:ext>
                  </a:extLst>
                </a:gridCol>
                <a:gridCol w="1523983">
                  <a:extLst>
                    <a:ext uri="{9D8B030D-6E8A-4147-A177-3AD203B41FA5}">
                      <a16:colId xmlns:a16="http://schemas.microsoft.com/office/drawing/2014/main" val="3664908407"/>
                    </a:ext>
                  </a:extLst>
                </a:gridCol>
              </a:tblGrid>
              <a:tr h="232486">
                <a:tc>
                  <a:txBody>
                    <a:bodyPr/>
                    <a:lstStyle/>
                    <a:p>
                      <a:pPr algn="l" fontAlgn="auto">
                        <a:buNone/>
                      </a:pPr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Recapeamento asfáltico e/ou tapa buracos em vias da área urbana e rural.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0522/2024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R$     3.224.760,04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711185440"/>
                  </a:ext>
                </a:extLst>
              </a:tr>
              <a:tr h="232486">
                <a:tc>
                  <a:txBody>
                    <a:bodyPr/>
                    <a:lstStyle/>
                    <a:p>
                      <a:pPr algn="l" fontAlgn="auto">
                        <a:buNone/>
                      </a:pPr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Contrato – FINISA nº - 0621709-11/2023 -pavimentação asfáltica da OT-450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0234/2025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R$     3.465.400,82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609291772"/>
                  </a:ext>
                </a:extLst>
              </a:tr>
              <a:tr h="232486">
                <a:tc>
                  <a:txBody>
                    <a:bodyPr/>
                    <a:lstStyle/>
                    <a:p>
                      <a:pPr algn="l" fontAlgn="auto">
                        <a:buNone/>
                      </a:pPr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Construção de galeria de águas pluviais na Avenida Ministro Cirne Lima e Rua João Orestes Ruaro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0934/2024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R$     1.854.872,11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938492380"/>
                  </a:ext>
                </a:extLst>
              </a:tr>
              <a:tr h="232486">
                <a:tc>
                  <a:txBody>
                    <a:bodyPr/>
                    <a:lstStyle/>
                    <a:p>
                      <a:pPr algn="l" fontAlgn="auto">
                        <a:buNone/>
                      </a:pPr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Serviços de sinalização viária horizontal em diversas vias do município de Toledo.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0098/2024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R$     1.840.839,20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838494979"/>
                  </a:ext>
                </a:extLst>
              </a:tr>
              <a:tr h="338242">
                <a:tc>
                  <a:txBody>
                    <a:bodyPr/>
                    <a:lstStyle/>
                    <a:p>
                      <a:pPr algn="l" fontAlgn="auto">
                        <a:buNone/>
                      </a:pPr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Contrato - FINISA  implantação de emissário de galerias pluviais, São Francisco. Sanga Branca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0316/2024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R$     1.572.703,11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29032712"/>
                  </a:ext>
                </a:extLst>
              </a:tr>
              <a:tr h="224234">
                <a:tc>
                  <a:txBody>
                    <a:bodyPr/>
                    <a:lstStyle/>
                    <a:p>
                      <a:pPr algn="l" fontAlgn="auto">
                        <a:buNone/>
                      </a:pPr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Contrato – FINISA - Urbanização do distrito de São Luiz do Oeste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0648/2024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R$     1.469.852,22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37477448"/>
                  </a:ext>
                </a:extLst>
              </a:tr>
              <a:tr h="224234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Serviços de pintura de sinalização viária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0071/2024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R$     1.392.537,68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99233842"/>
                  </a:ext>
                </a:extLst>
              </a:tr>
              <a:tr h="278055">
                <a:tc>
                  <a:txBody>
                    <a:bodyPr/>
                    <a:lstStyle/>
                    <a:p>
                      <a:pPr algn="l" fontAlgn="auto">
                        <a:buNone/>
                      </a:pPr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Execução global de novos abrigos em ponto de parada de ônibus.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0677/2024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R$     1.125.525,18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12079775"/>
                  </a:ext>
                </a:extLst>
              </a:tr>
              <a:tr h="224234">
                <a:tc>
                  <a:txBody>
                    <a:bodyPr/>
                    <a:lstStyle/>
                    <a:p>
                      <a:pPr algn="l" fontAlgn="auto">
                        <a:buNone/>
                      </a:pPr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Serviços de Manutenção e Operação do Aterro Sanitário Municipal.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0083/2024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R$     1.116.970,75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909723973"/>
                  </a:ext>
                </a:extLst>
              </a:tr>
              <a:tr h="224234">
                <a:tc>
                  <a:txBody>
                    <a:bodyPr/>
                    <a:lstStyle/>
                    <a:p>
                      <a:pPr algn="l" fontAlgn="auto">
                        <a:buNone/>
                      </a:pPr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Administração, manutenção e conservação dos cemitérios municipais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0602/2021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R$         960.222,33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216119348"/>
                  </a:ext>
                </a:extLst>
              </a:tr>
              <a:tr h="338242">
                <a:tc>
                  <a:txBody>
                    <a:bodyPr/>
                    <a:lstStyle/>
                    <a:p>
                      <a:pPr algn="l" fontAlgn="auto">
                        <a:buNone/>
                      </a:pPr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Reurbanização da Av Ministro Cirne Lima, /a Rua João Orestes Ruaro e Arroio Marreco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0933/2025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R$         830.895,68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001216680"/>
                  </a:ext>
                </a:extLst>
              </a:tr>
              <a:tr h="278055">
                <a:tc>
                  <a:txBody>
                    <a:bodyPr/>
                    <a:lstStyle/>
                    <a:p>
                      <a:pPr algn="l" fontAlgn="auto">
                        <a:buNone/>
                      </a:pPr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Registro de Preços para a execução de serviços de paisagismo e jardinagem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0467/2024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R$         632.714,75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225419111"/>
                  </a:ext>
                </a:extLst>
              </a:tr>
              <a:tr h="365707">
                <a:tc>
                  <a:txBody>
                    <a:bodyPr/>
                    <a:lstStyle/>
                    <a:p>
                      <a:pPr algn="l" fontAlgn="auto">
                        <a:buNone/>
                      </a:pPr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Construção de ondulações transversais (lombadas), travessias elevadas, readequação da sinalização viária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0094/2024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R$         595.869,34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956295736"/>
                  </a:ext>
                </a:extLst>
              </a:tr>
              <a:tr h="372336">
                <a:tc>
                  <a:txBody>
                    <a:bodyPr/>
                    <a:lstStyle/>
                    <a:p>
                      <a:pPr algn="l" fontAlgn="auto">
                        <a:buNone/>
                      </a:pPr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Implantação do Parque Urbano Lino Gotardo Pizzatto, no bairro Jardim Panorama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0935/2024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R$         590.035,91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545604784"/>
                  </a:ext>
                </a:extLst>
              </a:tr>
              <a:tr h="278055">
                <a:tc>
                  <a:txBody>
                    <a:bodyPr/>
                    <a:lstStyle/>
                    <a:p>
                      <a:pPr algn="l" fontAlgn="auto">
                        <a:buNone/>
                      </a:pPr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FINISA n° 0621709: Pav asfáltica e galeria pluvial - Distrito de Dois Irmãos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0343/2025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R$         504.532,91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394872273"/>
                  </a:ext>
                </a:extLst>
              </a:tr>
              <a:tr h="446601">
                <a:tc>
                  <a:txBody>
                    <a:bodyPr/>
                    <a:lstStyle/>
                    <a:p>
                      <a:pPr algn="l" fontAlgn="auto">
                        <a:buNone/>
                      </a:pPr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FINISA n° 0621709: No Loteamento Lote Social,  Pavimentação asfáltica e implantação de drenagem pluvial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0389/2025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R$         466.759,29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255324689"/>
                  </a:ext>
                </a:extLst>
              </a:tr>
              <a:tr h="338242">
                <a:tc>
                  <a:txBody>
                    <a:bodyPr/>
                    <a:lstStyle/>
                    <a:p>
                      <a:pPr algn="l" fontAlgn="auto">
                        <a:buNone/>
                      </a:pPr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Contrato -FINISA: Implantação de infraestrutura (pavimentação asfáltica e galeria pluvial)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0359/2025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R$         326.745,00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531464452"/>
                  </a:ext>
                </a:extLst>
              </a:tr>
              <a:tr h="250532">
                <a:tc>
                  <a:txBody>
                    <a:bodyPr/>
                    <a:lstStyle/>
                    <a:p>
                      <a:pPr algn="l" fontAlgn="auto">
                        <a:buNone/>
                      </a:pPr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Serviços de pintura de sinalização viária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0071/2024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R$         284.181,98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226452783"/>
                  </a:ext>
                </a:extLst>
              </a:tr>
              <a:tr h="338242">
                <a:tc>
                  <a:txBody>
                    <a:bodyPr/>
                    <a:lstStyle/>
                    <a:p>
                      <a:pPr algn="l" fontAlgn="auto">
                        <a:buNone/>
                      </a:pPr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Contrato FINISA - Urbanização na Rua Estefano Secchi,  Av Ministro Cirne Lima e a Santo Ângelo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1382/2023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R$         269.684,37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31991974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48252030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A1C2C5-3310-CFE3-DF52-B936A5B1E2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724B2B95-510C-CEA0-F52D-3CF7E5ABD99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4" y="0"/>
            <a:ext cx="9136892" cy="6858000"/>
          </a:xfrm>
          <a:prstGeom prst="rect">
            <a:avLst/>
          </a:prstGeom>
        </p:spPr>
      </p:pic>
      <p:sp>
        <p:nvSpPr>
          <p:cNvPr id="6" name="Subtítulo 2">
            <a:extLst>
              <a:ext uri="{FF2B5EF4-FFF2-40B4-BE49-F238E27FC236}">
                <a16:creationId xmlns:a16="http://schemas.microsoft.com/office/drawing/2014/main" id="{F087784A-D465-7D17-2F04-1514691C9172}"/>
              </a:ext>
            </a:extLst>
          </p:cNvPr>
          <p:cNvSpPr txBox="1">
            <a:spLocks/>
          </p:cNvSpPr>
          <p:nvPr/>
        </p:nvSpPr>
        <p:spPr>
          <a:xfrm>
            <a:off x="2483768" y="3698221"/>
            <a:ext cx="6120680" cy="1686618"/>
          </a:xfrm>
          <a:prstGeom prst="rect">
            <a:avLst/>
          </a:prstGeom>
        </p:spPr>
        <p:txBody>
          <a:bodyPr/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pt-BR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Futura Md BT" pitchFamily="34" charset="0"/>
              <a:ea typeface="+mn-ea"/>
              <a:cs typeface="+mn-cs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C64A2168-B7B3-BCC4-B88C-DB9CA94FC46F}"/>
              </a:ext>
            </a:extLst>
          </p:cNvPr>
          <p:cNvSpPr txBox="1"/>
          <p:nvPr/>
        </p:nvSpPr>
        <p:spPr>
          <a:xfrm>
            <a:off x="2483768" y="620688"/>
            <a:ext cx="44062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800" b="1" dirty="0"/>
              <a:t>SITUAÇÃO FINANCEIRA ATUAL</a:t>
            </a:r>
            <a:endParaRPr lang="pt-BR" dirty="0"/>
          </a:p>
        </p:txBody>
      </p:sp>
      <p:graphicFrame>
        <p:nvGraphicFramePr>
          <p:cNvPr id="9" name="Tabela 8">
            <a:extLst>
              <a:ext uri="{FF2B5EF4-FFF2-40B4-BE49-F238E27FC236}">
                <a16:creationId xmlns:a16="http://schemas.microsoft.com/office/drawing/2014/main" id="{65D9545F-B6E5-9855-D06B-43403429AFC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5736928"/>
              </p:ext>
            </p:extLst>
          </p:nvPr>
        </p:nvGraphicFramePr>
        <p:xfrm>
          <a:off x="1863000" y="1610708"/>
          <a:ext cx="6779096" cy="4290947"/>
        </p:xfrm>
        <a:graphic>
          <a:graphicData uri="http://schemas.openxmlformats.org/drawingml/2006/table">
            <a:tbl>
              <a:tblPr bandRow="1">
                <a:tableStyleId>{EB9631B5-78F2-41C9-869B-9F39066F8104}</a:tableStyleId>
              </a:tblPr>
              <a:tblGrid>
                <a:gridCol w="5406301">
                  <a:extLst>
                    <a:ext uri="{9D8B030D-6E8A-4147-A177-3AD203B41FA5}">
                      <a16:colId xmlns:a16="http://schemas.microsoft.com/office/drawing/2014/main" val="2560192968"/>
                    </a:ext>
                  </a:extLst>
                </a:gridCol>
                <a:gridCol w="1372795">
                  <a:extLst>
                    <a:ext uri="{9D8B030D-6E8A-4147-A177-3AD203B41FA5}">
                      <a16:colId xmlns:a16="http://schemas.microsoft.com/office/drawing/2014/main" val="3707303898"/>
                    </a:ext>
                  </a:extLst>
                </a:gridCol>
              </a:tblGrid>
              <a:tr h="306104"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Saldos Bancários em 28/07/2025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Futura Bk BT" panose="020B0502020204020303" pitchFamily="34" charset="0"/>
                      </a:endParaRPr>
                    </a:p>
                  </a:txBody>
                  <a:tcPr marL="9525" marR="25717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1.094.984,56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345860267"/>
                  </a:ext>
                </a:extLst>
              </a:tr>
              <a:tr h="306104"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Futura Bk BT" panose="020B0502020204020303" pitchFamily="34" charset="0"/>
                        </a:rPr>
                        <a:t>Saldos Investimentos </a:t>
                      </a:r>
                    </a:p>
                  </a:txBody>
                  <a:tcPr marL="9525" marR="25717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813.788,17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337369119"/>
                  </a:ext>
                </a:extLst>
              </a:tr>
              <a:tr h="306104"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A Receber (notas fiscais emitidas)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Futura Bk BT" panose="020B0502020204020303" pitchFamily="34" charset="0"/>
                      </a:endParaRPr>
                    </a:p>
                  </a:txBody>
                  <a:tcPr marL="9525" marR="25717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832.820,85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21347446"/>
                  </a:ext>
                </a:extLst>
              </a:tr>
              <a:tr h="306104"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1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TOTAL</a:t>
                      </a:r>
                      <a:endParaRPr lang="pt-BR" sz="12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9525" marR="257175" marT="9525" marB="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1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2.741.593,58</a:t>
                      </a:r>
                    </a:p>
                  </a:txBody>
                  <a:tcPr marL="9525" marR="9525" marT="9525" marB="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9374080"/>
                  </a:ext>
                </a:extLst>
              </a:tr>
              <a:tr h="191855">
                <a:tc gridSpan="2">
                  <a:txBody>
                    <a:bodyPr/>
                    <a:lstStyle/>
                    <a:p>
                      <a:pPr algn="ctr" fontAlgn="ctr"/>
                      <a:endParaRPr lang="pt-BR" sz="12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257175" marT="9525" marB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5042603"/>
                  </a:ext>
                </a:extLst>
              </a:tr>
              <a:tr h="306104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pt-BR" sz="1200" b="1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PREVISÃO DE PAGAMENTOS</a:t>
                      </a:r>
                      <a:endParaRPr lang="pt-BR" sz="12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257175" marT="9525" marB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Futura Bk BT" panose="020B0502020204020303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079444652"/>
                  </a:ext>
                </a:extLst>
              </a:tr>
              <a:tr h="306104"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Previsão de  impostos e folha até dia 31/08/2025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Futura Bk BT" panose="020B0502020204020303" pitchFamily="34" charset="0"/>
                      </a:endParaRPr>
                    </a:p>
                  </a:txBody>
                  <a:tcPr marL="9525" marR="25717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Futura Bk BT" panose="020B0502020204020303" pitchFamily="34" charset="0"/>
                        </a:rPr>
                        <a:t>1.990.000,00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8006939"/>
                  </a:ext>
                </a:extLst>
              </a:tr>
              <a:tr h="306104"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Previsão de Fornecedores até dia 31/08/2025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Futura Bk BT" panose="020B0502020204020303" pitchFamily="34" charset="0"/>
                      </a:endParaRPr>
                    </a:p>
                  </a:txBody>
                  <a:tcPr marL="9525" marR="25717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Futura Bk BT" panose="020B0502020204020303" pitchFamily="34" charset="0"/>
                        </a:rPr>
                        <a:t>1.941.000,00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53331877"/>
                  </a:ext>
                </a:extLst>
              </a:tr>
              <a:tr h="306104"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1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TOTAL PREVISÃO A PAGAR ATÉ 31/08/2025</a:t>
                      </a:r>
                      <a:endParaRPr lang="pt-BR" sz="12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25717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1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3.931.000,00</a:t>
                      </a: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3437178"/>
                  </a:ext>
                </a:extLst>
              </a:tr>
              <a:tr h="306104">
                <a:tc>
                  <a:txBody>
                    <a:bodyPr/>
                    <a:lstStyle/>
                    <a:p>
                      <a:pPr algn="r" fontAlgn="ctr"/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Futura Bk BT" panose="020B0502020204020303" pitchFamily="34" charset="0"/>
                      </a:endParaRPr>
                    </a:p>
                  </a:txBody>
                  <a:tcPr marL="9525" marR="25717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t-BR" sz="1200" b="0" u="none" strike="noStrike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75248402"/>
                  </a:ext>
                </a:extLst>
              </a:tr>
              <a:tr h="306104"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Futura Bk BT" panose="020B0502020204020303" pitchFamily="34" charset="0"/>
                        </a:rPr>
                        <a:t>Previsão de faturamento até 31/07/2025</a:t>
                      </a:r>
                    </a:p>
                  </a:txBody>
                  <a:tcPr marL="9525" marR="25717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2.889.000,00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4112845402"/>
                  </a:ext>
                </a:extLst>
              </a:tr>
              <a:tr h="306104"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Futura Bk BT" panose="020B0502020204020303" pitchFamily="34" charset="0"/>
                        </a:rPr>
                        <a:t>Previsão de faturamento até 31/08/2025</a:t>
                      </a:r>
                    </a:p>
                  </a:txBody>
                  <a:tcPr marL="9525" marR="25717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4.000.000,00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111269299"/>
                  </a:ext>
                </a:extLst>
              </a:tr>
              <a:tr h="306104"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1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TOTAL </a:t>
                      </a:r>
                      <a:endParaRPr lang="pt-BR" sz="12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25717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1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6.889.000,00</a:t>
                      </a: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0809995"/>
                  </a:ext>
                </a:extLst>
              </a:tr>
              <a:tr h="202409">
                <a:tc>
                  <a:txBody>
                    <a:bodyPr/>
                    <a:lstStyle/>
                    <a:p>
                      <a:pPr algn="r" fontAlgn="ctr"/>
                      <a:endParaRPr lang="pt-BR" sz="1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9525" marR="25717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t-BR" sz="1200" b="1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4215323"/>
                  </a:ext>
                </a:extLst>
              </a:tr>
              <a:tr h="222248">
                <a:tc>
                  <a:txBody>
                    <a:bodyPr/>
                    <a:lstStyle/>
                    <a:p>
                      <a:pPr algn="r" fontAlgn="ctr"/>
                      <a:endParaRPr lang="pt-BR" sz="14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9525" marR="257175" marT="9525" marB="0" anchor="ctr"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t-BR" sz="1400" b="1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65129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24346980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ADE4CB1C-E25B-75B2-9D20-55C115F977F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4" y="0"/>
            <a:ext cx="9136892" cy="6858000"/>
          </a:xfrm>
          <a:prstGeom prst="rect">
            <a:avLst/>
          </a:prstGeom>
        </p:spPr>
      </p:pic>
      <p:graphicFrame>
        <p:nvGraphicFramePr>
          <p:cNvPr id="3" name="Objeto 2">
            <a:extLst>
              <a:ext uri="{FF2B5EF4-FFF2-40B4-BE49-F238E27FC236}">
                <a16:creationId xmlns:a16="http://schemas.microsoft.com/office/drawing/2014/main" id="{0D2E19CD-3C20-2FEE-7811-DF2FC1430C9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45940574"/>
              </p:ext>
            </p:extLst>
          </p:nvPr>
        </p:nvGraphicFramePr>
        <p:xfrm>
          <a:off x="371475" y="804863"/>
          <a:ext cx="8401050" cy="5248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3" imgW="8401028" imgH="5248108" progId="Excel.Sheet.12">
                  <p:embed/>
                </p:oleObj>
              </mc:Choice>
              <mc:Fallback>
                <p:oleObj name="Worksheet" r:id="rId3" imgW="8401028" imgH="5248108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71475" y="804863"/>
                        <a:ext cx="8401050" cy="52482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5460081"/>
      </p:ext>
    </p:extLst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ADE4CB1C-E25B-75B2-9D20-55C115F977F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20" y="-11685"/>
            <a:ext cx="9136892" cy="6858000"/>
          </a:xfrm>
          <a:prstGeom prst="rect">
            <a:avLst/>
          </a:prstGeom>
        </p:spPr>
      </p:pic>
      <p:sp>
        <p:nvSpPr>
          <p:cNvPr id="6" name="Título 5">
            <a:extLst>
              <a:ext uri="{FF2B5EF4-FFF2-40B4-BE49-F238E27FC236}">
                <a16:creationId xmlns:a16="http://schemas.microsoft.com/office/drawing/2014/main" id="{7B32217A-FF23-BFD3-FC2F-5C9EF1C614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116632"/>
            <a:ext cx="8003232" cy="576064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pt-BR" sz="2000" b="1" dirty="0"/>
              <a:t>Recapeamento asfáltico e/ou tapa buracos em vias da área urbana e rural.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770878BB-A650-76BB-16F0-26D150A9BB0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936" y="980729"/>
            <a:ext cx="3701016" cy="2448272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71CF45B1-728F-E633-5F9A-07D2CFF607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2928" y="980728"/>
            <a:ext cx="4332136" cy="2448272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E4C4DCAA-FE5A-2CF4-A420-00A238D9BC0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2928" y="3528392"/>
            <a:ext cx="4550484" cy="3116885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34E019D1-05C3-B494-11AA-6FAAA4A5D30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936" y="3528392"/>
            <a:ext cx="3701016" cy="3116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478143"/>
      </p:ext>
    </p:extLst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ADE4CB1C-E25B-75B2-9D20-55C115F977F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8" y="0"/>
            <a:ext cx="9136892" cy="6858000"/>
          </a:xfrm>
          <a:prstGeom prst="rect">
            <a:avLst/>
          </a:prstGeom>
        </p:spPr>
      </p:pic>
      <p:sp>
        <p:nvSpPr>
          <p:cNvPr id="6" name="Título 5">
            <a:extLst>
              <a:ext uri="{FF2B5EF4-FFF2-40B4-BE49-F238E27FC236}">
                <a16:creationId xmlns:a16="http://schemas.microsoft.com/office/drawing/2014/main" id="{7B32217A-FF23-BFD3-FC2F-5C9EF1C614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5816" y="116632"/>
            <a:ext cx="5904656" cy="486816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pt-BR" sz="2000" b="1" dirty="0"/>
              <a:t>Pavimentação asfáltica da OT-450 Ouro Preto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4DB94686-193F-65E3-ABDD-2FA7958146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809328"/>
            <a:ext cx="4131560" cy="2763688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875F2188-A099-623B-9D2E-65566A03122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3160" y="809328"/>
            <a:ext cx="3955876" cy="5733256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26BD83F5-AC78-089D-37A2-F53FF4A6E0F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3778896"/>
            <a:ext cx="4119805" cy="2763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774861"/>
      </p:ext>
    </p:extLst>
  </p:cSld>
  <p:clrMapOvr>
    <a:masterClrMapping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AABE63-EED5-207B-D231-036662ABB3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DF49CDE6-3A50-8F19-B0A6-DAC7AFC3477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8" y="0"/>
            <a:ext cx="9136892" cy="6858000"/>
          </a:xfrm>
          <a:prstGeom prst="rect">
            <a:avLst/>
          </a:prstGeom>
        </p:spPr>
      </p:pic>
      <p:sp>
        <p:nvSpPr>
          <p:cNvPr id="6" name="Título 5">
            <a:extLst>
              <a:ext uri="{FF2B5EF4-FFF2-40B4-BE49-F238E27FC236}">
                <a16:creationId xmlns:a16="http://schemas.microsoft.com/office/drawing/2014/main" id="{38B21B4C-D745-A99A-4BB7-83664C24A4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116632"/>
            <a:ext cx="8424936" cy="648072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pt-BR" sz="2000" b="1" dirty="0"/>
              <a:t>Construção de galeria de águas pluviais na Avenida Ministro Cirne Lima e Rua João Orestes Ruaro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70C3B1CE-EA3C-73A0-5ECF-4AB773D7DF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999" y="885966"/>
            <a:ext cx="4317001" cy="5783393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6E698446-F38C-27F7-C785-F6630ECAA4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7883" y="881335"/>
            <a:ext cx="4072589" cy="5783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15710"/>
      </p:ext>
    </p:extLst>
  </p:cSld>
  <p:clrMapOvr>
    <a:masterClrMapping/>
  </p:clrMapOvr>
  <p:transition spd="slow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DD5BA0-E500-8281-3695-4F3D2EB31F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96339DE1-64D7-DA14-12D0-C3DD9B21D49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74" y="0"/>
            <a:ext cx="9136892" cy="6858000"/>
          </a:xfrm>
          <a:prstGeom prst="rect">
            <a:avLst/>
          </a:prstGeom>
        </p:spPr>
      </p:pic>
      <p:sp>
        <p:nvSpPr>
          <p:cNvPr id="6" name="Título 5">
            <a:extLst>
              <a:ext uri="{FF2B5EF4-FFF2-40B4-BE49-F238E27FC236}">
                <a16:creationId xmlns:a16="http://schemas.microsoft.com/office/drawing/2014/main" id="{5A3DA844-4D14-2803-957F-C38154045D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202" y="116632"/>
            <a:ext cx="8509270" cy="648072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pt-BR" sz="2000" b="1" dirty="0"/>
              <a:t>Implantação de emissário de galerias pluviais, São Francisco. Sanga Branca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42017DEB-D821-BD56-AEE2-6F6CAA5F224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1973" y="784642"/>
            <a:ext cx="4069465" cy="2644358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487AB5A8-EA1B-EB99-4B62-749FD6C52F1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784642"/>
            <a:ext cx="4356992" cy="3112410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7AFA52DC-6BC5-2BCF-A0E7-CED54656646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202" y="4005064"/>
            <a:ext cx="4369318" cy="2664296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F0B85F58-6382-BAF7-75F5-545441B737F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3" y="3573016"/>
            <a:ext cx="4101406" cy="316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770844"/>
      </p:ext>
    </p:extLst>
  </p:cSld>
  <p:clrMapOvr>
    <a:masterClrMapping/>
  </p:clrMapOvr>
  <p:transition spd="slow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8D7E22-D2B0-072B-5F59-ED73A1D935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5EEB2091-68EA-8080-676E-98D8E1C4832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44" y="0"/>
            <a:ext cx="9136892" cy="6858000"/>
          </a:xfrm>
          <a:prstGeom prst="rect">
            <a:avLst/>
          </a:prstGeom>
        </p:spPr>
      </p:pic>
      <p:sp>
        <p:nvSpPr>
          <p:cNvPr id="6" name="Título 5">
            <a:extLst>
              <a:ext uri="{FF2B5EF4-FFF2-40B4-BE49-F238E27FC236}">
                <a16:creationId xmlns:a16="http://schemas.microsoft.com/office/drawing/2014/main" id="{2283FE09-FD53-7A5E-B525-A5491FCDE0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1880" y="116632"/>
            <a:ext cx="5328592" cy="648072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l"/>
            <a:r>
              <a:rPr lang="pt-BR" sz="2000" b="1" dirty="0"/>
              <a:t>Serviços de pintura de sinalização viária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ECC84763-3713-E618-E0B9-9FB345D92A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4020" y="858501"/>
            <a:ext cx="3918460" cy="2736304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2327706F-CE68-B628-C858-9DC9E4256F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283" y="828049"/>
            <a:ext cx="4169980" cy="5553279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E1D86A16-D649-5F70-8DAA-AFE337FEAFE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4020" y="3789039"/>
            <a:ext cx="3918460" cy="2592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162664"/>
      </p:ext>
    </p:extLst>
  </p:cSld>
  <p:clrMapOvr>
    <a:masterClrMapping/>
  </p:clrMapOvr>
  <p:transition spd="slow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2EBBC2-A5F8-2CBC-FAF0-0E57644DC5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B2A84E17-1623-7F32-4C94-B7C557630E7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91" y="0"/>
            <a:ext cx="9136892" cy="6858000"/>
          </a:xfrm>
          <a:prstGeom prst="rect">
            <a:avLst/>
          </a:prstGeom>
        </p:spPr>
      </p:pic>
      <p:sp>
        <p:nvSpPr>
          <p:cNvPr id="6" name="Título 5">
            <a:extLst>
              <a:ext uri="{FF2B5EF4-FFF2-40B4-BE49-F238E27FC236}">
                <a16:creationId xmlns:a16="http://schemas.microsoft.com/office/drawing/2014/main" id="{620052EA-286B-CC20-C868-AB135B7CF6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1880" y="116632"/>
            <a:ext cx="5328592" cy="648072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pt-BR" sz="2000" b="1" dirty="0"/>
              <a:t>Abrigos em ponto de parada de ônibus.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AEFE3137-8DA8-355B-567D-DE673AE121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604" y="1124744"/>
            <a:ext cx="6858000" cy="5184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617346"/>
      </p:ext>
    </p:extLst>
  </p:cSld>
  <p:clrMapOvr>
    <a:masterClrMapping/>
  </p:clrMapOvr>
  <p:transition spd="slow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59517D-2028-3BC0-EB51-6FF4E7B8AE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CE8372D2-55B3-35DA-E0D7-B3D1C7F2A7E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84548"/>
            <a:ext cx="9136892" cy="6858000"/>
          </a:xfrm>
          <a:prstGeom prst="rect">
            <a:avLst/>
          </a:prstGeom>
        </p:spPr>
      </p:pic>
      <p:sp>
        <p:nvSpPr>
          <p:cNvPr id="6" name="Título 5">
            <a:extLst>
              <a:ext uri="{FF2B5EF4-FFF2-40B4-BE49-F238E27FC236}">
                <a16:creationId xmlns:a16="http://schemas.microsoft.com/office/drawing/2014/main" id="{C8A96CB6-0B34-79B4-0E5D-5510FEE24E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9712" y="116632"/>
            <a:ext cx="6694002" cy="648072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pt-BR" sz="2000" b="1" dirty="0"/>
              <a:t>Urbanização do distrito de São Luiz do Oeste</a:t>
            </a: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EA473615-84F5-D633-3FFF-45BC20DB0E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799" y="751136"/>
            <a:ext cx="4068061" cy="2533848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C3237577-BE43-D59F-1D9A-091B1903434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799" y="3429578"/>
            <a:ext cx="4203672" cy="3311789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568B9712-1F90-7D4C-0F1B-C4B6684EF7A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285" y="751136"/>
            <a:ext cx="4135367" cy="2533848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F6A4EC28-CD14-40EA-C6C3-31436E55C80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81123" y="3049586"/>
            <a:ext cx="3312369" cy="4135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535440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3C73A0-9AD7-E2E5-63B0-88CB547004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9998F244-1B84-C5C7-84B3-DBB00EBD847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4" y="0"/>
            <a:ext cx="9136892" cy="6858000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477655C6-D0F1-7FE0-A1DD-B6047B025602}"/>
              </a:ext>
            </a:extLst>
          </p:cNvPr>
          <p:cNvSpPr txBox="1"/>
          <p:nvPr/>
        </p:nvSpPr>
        <p:spPr>
          <a:xfrm>
            <a:off x="3275856" y="548680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1" dirty="0"/>
              <a:t>EDITAL DE CONVOCAÇÃO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4C5663CD-5537-F61E-E157-864477ED509C}"/>
              </a:ext>
            </a:extLst>
          </p:cNvPr>
          <p:cNvSpPr txBox="1"/>
          <p:nvPr/>
        </p:nvSpPr>
        <p:spPr>
          <a:xfrm>
            <a:off x="2051720" y="980728"/>
            <a:ext cx="612068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400" b="1" dirty="0"/>
              <a:t>REUNIÃO ORDINÁRIA DO CONSELHO DE ADMINISTRAÇÃO 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E7D92069-517B-6FD3-DB3B-8419B33C8F45}"/>
              </a:ext>
            </a:extLst>
          </p:cNvPr>
          <p:cNvSpPr txBox="1"/>
          <p:nvPr/>
        </p:nvSpPr>
        <p:spPr>
          <a:xfrm>
            <a:off x="1907704" y="1476482"/>
            <a:ext cx="6912768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dirty="0"/>
              <a:t>O Presidente do Conselho de Administração da Empresa de Desenvolvimento Urbano e Rural de Toledo – EMDUR, no uso de suas atribuições legais e estatutárias, convoca os senhores </a:t>
            </a:r>
            <a:r>
              <a:rPr lang="pt-BR" sz="1400" dirty="0"/>
              <a:t>conselheiros</a:t>
            </a:r>
            <a:r>
              <a:rPr lang="pt-BR" dirty="0"/>
              <a:t> para uma Reunião Ordinária, a ser realizada no próximo dia 29 de julho de 2025, às 14h00, nas dependências da sede da EMDUR, situada na Avenida José João Muraro, nº 1944, Jardim Porto Alegre, com a finalidade de deliberar sobre a prestação de contas da empresa: apresentar, examinar, discutir, votar e emitir parecer do Conselho de Administração da EMDUR referente às Demonstrações Financeiras e ao Relatório da Administração, relativos ao primeiro semestre de 2025.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8A55BD5F-92CB-F6B2-088C-2F781E0CBDA7}"/>
              </a:ext>
            </a:extLst>
          </p:cNvPr>
          <p:cNvSpPr txBox="1"/>
          <p:nvPr/>
        </p:nvSpPr>
        <p:spPr>
          <a:xfrm>
            <a:off x="4084540" y="5688126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1400" dirty="0"/>
              <a:t>Toledo-PR, 14 de julho de 2025</a:t>
            </a:r>
          </a:p>
        </p:txBody>
      </p:sp>
    </p:spTree>
    <p:extLst>
      <p:ext uri="{BB962C8B-B14F-4D97-AF65-F5344CB8AC3E}">
        <p14:creationId xmlns:p14="http://schemas.microsoft.com/office/powerpoint/2010/main" val="1754387773"/>
      </p:ext>
    </p:extLst>
  </p:cSld>
  <p:clrMapOvr>
    <a:masterClrMapping/>
  </p:clrMapOvr>
  <p:transition spd="slow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16E0A4-0031-F2A3-88F0-E5A155B22C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35F842AE-2CAC-841D-29EA-5F1F7C90D0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44" y="0"/>
            <a:ext cx="9136892" cy="6858000"/>
          </a:xfrm>
          <a:prstGeom prst="rect">
            <a:avLst/>
          </a:prstGeom>
        </p:spPr>
      </p:pic>
      <p:sp>
        <p:nvSpPr>
          <p:cNvPr id="6" name="Título 5">
            <a:extLst>
              <a:ext uri="{FF2B5EF4-FFF2-40B4-BE49-F238E27FC236}">
                <a16:creationId xmlns:a16="http://schemas.microsoft.com/office/drawing/2014/main" id="{1DE37AA8-209D-CE99-CC12-43CC3181D4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590" y="116632"/>
            <a:ext cx="8680820" cy="476522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l"/>
            <a:r>
              <a:rPr lang="pt-BR" sz="2000" b="1" dirty="0"/>
              <a:t>Serviços de Manutenção e Operação do Aterro Sanitário Municipal.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E78C7EEB-1EB5-3EB8-4136-D6A61D91082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590" y="764704"/>
            <a:ext cx="4427858" cy="2780780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F37200F3-3CE1-0817-D57C-B20CD5A9D7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6474" y="773249"/>
            <a:ext cx="3995936" cy="2772235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05299E5E-2711-6014-446C-4530E73DA8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590" y="3725578"/>
            <a:ext cx="4427858" cy="2952328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37F06801-3229-548A-2C47-1FF8DDCE6B6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2443" y="3725579"/>
            <a:ext cx="4124386" cy="2922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823478"/>
      </p:ext>
    </p:extLst>
  </p:cSld>
  <p:clrMapOvr>
    <a:masterClrMapping/>
  </p:clrMapOvr>
  <p:transition spd="slow"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A78807-B943-1DA8-63AA-FAA7852BF8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>
            <a:extLst>
              <a:ext uri="{FF2B5EF4-FFF2-40B4-BE49-F238E27FC236}">
                <a16:creationId xmlns:a16="http://schemas.microsoft.com/office/drawing/2014/main" id="{F0F959B2-D6EE-DEBB-792E-F82DA96039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704" y="116632"/>
            <a:ext cx="8555776" cy="648072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pt-BR" sz="2000" b="1" dirty="0"/>
              <a:t> Reurbanização da Avenida Ministro Cirne Lima, trecho entre a Rua João Orestes Ruaro e Arroio Marreco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FBB11A63-F9F2-DECB-23D4-0F1FEF53E0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704" y="801398"/>
            <a:ext cx="3911768" cy="2661664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E584A499-91AC-DC70-FF7E-8E931F0C19B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801399"/>
            <a:ext cx="4536504" cy="2627602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F544E5C5-731F-C5C6-89AD-D3BFF3F25D6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3573016"/>
            <a:ext cx="4536504" cy="3020374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61D0E6D7-1FD3-01E1-BC09-44EDD43FB08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705" y="3573016"/>
            <a:ext cx="3911768" cy="3020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975333"/>
      </p:ext>
    </p:extLst>
  </p:cSld>
  <p:clrMapOvr>
    <a:masterClrMapping/>
  </p:clrMapOvr>
  <p:transition spd="slow">
    <p:wip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CF40AF-B122-CDC7-8ACE-66AA644517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590F3238-D302-F72F-FC90-90DA24F1A5F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08" y="0"/>
            <a:ext cx="9136892" cy="6858000"/>
          </a:xfrm>
          <a:prstGeom prst="rect">
            <a:avLst/>
          </a:prstGeom>
        </p:spPr>
      </p:pic>
      <p:sp>
        <p:nvSpPr>
          <p:cNvPr id="6" name="Título 5">
            <a:extLst>
              <a:ext uri="{FF2B5EF4-FFF2-40B4-BE49-F238E27FC236}">
                <a16:creationId xmlns:a16="http://schemas.microsoft.com/office/drawing/2014/main" id="{1F2215F4-B5F0-9D6F-EAD1-2B3FF120C6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1920" y="116632"/>
            <a:ext cx="4968552" cy="482267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r"/>
            <a:r>
              <a:rPr lang="pt-BR" sz="2000" b="1" dirty="0"/>
              <a:t>Serviços de paisagismo e jardinagem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B8FB13F5-5E2C-5F97-17E0-B599731E436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3" y="764704"/>
            <a:ext cx="4062497" cy="5832648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C9B602EC-B79B-04F7-3FF7-778D2C3D7C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764704"/>
            <a:ext cx="4281015" cy="2786523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63AEB93A-7812-F68D-31BB-217B55A03AF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717032"/>
            <a:ext cx="4281015" cy="288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691648"/>
      </p:ext>
    </p:extLst>
  </p:cSld>
  <p:clrMapOvr>
    <a:masterClrMapping/>
  </p:clrMapOvr>
  <p:transition spd="slow">
    <p:wip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24E091-D681-04D7-A65C-6675D49C29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5B6104FD-DC9F-8482-68FB-C02FF94ABEA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44" y="0"/>
            <a:ext cx="9136892" cy="6858000"/>
          </a:xfrm>
          <a:prstGeom prst="rect">
            <a:avLst/>
          </a:prstGeom>
        </p:spPr>
      </p:pic>
      <p:sp>
        <p:nvSpPr>
          <p:cNvPr id="6" name="Título 5">
            <a:extLst>
              <a:ext uri="{FF2B5EF4-FFF2-40B4-BE49-F238E27FC236}">
                <a16:creationId xmlns:a16="http://schemas.microsoft.com/office/drawing/2014/main" id="{DB04A2CE-65A6-DF9D-A2BC-50D4C04791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072" y="116632"/>
            <a:ext cx="8318400" cy="648072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pt-BR" sz="2000" b="1" dirty="0"/>
              <a:t>Implantação do Parque Urbano Lino Gotardo Pizzatto, no bairro Jardim Panorama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4A6C4684-A383-1DD4-F193-7BF558C707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072" y="881336"/>
            <a:ext cx="4098918" cy="2858531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33331351-DEBD-7EFA-9288-30687F15BF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858501"/>
            <a:ext cx="3960440" cy="2858531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B3B9A52E-1FA5-6C92-0F76-DC95D6A657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072" y="3865860"/>
            <a:ext cx="4098918" cy="2714515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D274C3E9-25E1-CEB7-C7ED-42D928DF730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3833664"/>
            <a:ext cx="4032448" cy="2714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810761"/>
      </p:ext>
    </p:extLst>
  </p:cSld>
  <p:clrMapOvr>
    <a:masterClrMapping/>
  </p:clrMapOvr>
  <p:transition spd="slow">
    <p:wip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CA32D2-DC63-628D-15C5-254B246E86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F7167364-EE82-DBC6-A56D-546632BE37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44" y="0"/>
            <a:ext cx="9136892" cy="6858000"/>
          </a:xfrm>
          <a:prstGeom prst="rect">
            <a:avLst/>
          </a:prstGeom>
        </p:spPr>
      </p:pic>
      <p:sp>
        <p:nvSpPr>
          <p:cNvPr id="6" name="Título 5">
            <a:extLst>
              <a:ext uri="{FF2B5EF4-FFF2-40B4-BE49-F238E27FC236}">
                <a16:creationId xmlns:a16="http://schemas.microsoft.com/office/drawing/2014/main" id="{C327368C-3384-48AA-8D0C-E1B57BF0D6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60" y="116632"/>
            <a:ext cx="8208912" cy="648072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l"/>
            <a:r>
              <a:rPr lang="pt-BR" sz="2000" b="1" dirty="0"/>
              <a:t>Pavimentação asfáltica e galeria pluvial - Distrito de Dois Irmãos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B6C5BAA4-127A-6E91-09CF-28B128D2D36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899958"/>
            <a:ext cx="4248472" cy="2313018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48FA2DD3-4A6B-6E83-170F-665120EF5A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980728"/>
            <a:ext cx="4045166" cy="2232248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E78A608E-C6C7-60E9-DF37-C39A916E513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031" y="3515005"/>
            <a:ext cx="4248472" cy="3109760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E265E99F-BDB5-429E-B80E-646BBA92001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3" y="3515003"/>
            <a:ext cx="4047065" cy="3109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521501"/>
      </p:ext>
    </p:extLst>
  </p:cSld>
  <p:clrMapOvr>
    <a:masterClrMapping/>
  </p:clrMapOvr>
  <p:transition spd="slow">
    <p:wip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1D959A-E0C5-ED8F-A789-BBA23017AB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5436D773-2FC8-42BE-9407-4E36591F81B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44" y="0"/>
            <a:ext cx="9136892" cy="6858000"/>
          </a:xfrm>
          <a:prstGeom prst="rect">
            <a:avLst/>
          </a:prstGeom>
        </p:spPr>
      </p:pic>
      <p:sp>
        <p:nvSpPr>
          <p:cNvPr id="6" name="Título 5">
            <a:extLst>
              <a:ext uri="{FF2B5EF4-FFF2-40B4-BE49-F238E27FC236}">
                <a16:creationId xmlns:a16="http://schemas.microsoft.com/office/drawing/2014/main" id="{FB81AA30-44F4-0301-3E5A-7C6E4DAA31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116632"/>
            <a:ext cx="8496944" cy="648072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pt-BR" sz="2000" b="1" dirty="0"/>
              <a:t>Loteamento Lote Social,  Pavimentação asfáltica e implantação de drenagem pluvial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43F76784-2DDB-241D-5F2A-3630C00A68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498" y="1196752"/>
            <a:ext cx="8172983" cy="5491645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153A46E2-8E32-72A3-07C6-0D7403BE9B5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499" y="764704"/>
            <a:ext cx="3697462" cy="2016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192189"/>
      </p:ext>
    </p:extLst>
  </p:cSld>
  <p:clrMapOvr>
    <a:masterClrMapping/>
  </p:clrMapOvr>
  <p:transition spd="slow">
    <p:wip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08C368-91DB-46D4-0C66-AA7FB1F3DD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861E06AC-5414-5678-9AEE-BFCF7C65EE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556792"/>
            <a:ext cx="6768752" cy="36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224328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D2A76071-7303-40EB-86B4-C78314CF70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8" y="0"/>
            <a:ext cx="9136892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684A7845-8233-497F-8DAD-889E93626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9712" y="1"/>
            <a:ext cx="6707088" cy="836711"/>
          </a:xfrm>
        </p:spPr>
        <p:txBody>
          <a:bodyPr>
            <a:normAutofit/>
          </a:bodyPr>
          <a:lstStyle/>
          <a:p>
            <a:pPr algn="r"/>
            <a:r>
              <a:rPr lang="pt-BR" sz="3200" b="1" dirty="0"/>
              <a:t>Receitas</a:t>
            </a:r>
            <a:br>
              <a:rPr lang="pt-BR" sz="3600" b="1" dirty="0"/>
            </a:br>
            <a:r>
              <a:rPr lang="pt-BR" sz="1600" b="1" dirty="0">
                <a:latin typeface="+mn-lt"/>
              </a:rPr>
              <a:t>Janeiro a junho de 2025</a:t>
            </a:r>
            <a:endParaRPr lang="pt-BR" sz="3600" b="1" dirty="0">
              <a:latin typeface="+mn-lt"/>
            </a:endParaRPr>
          </a:p>
        </p:txBody>
      </p:sp>
      <p:graphicFrame>
        <p:nvGraphicFramePr>
          <p:cNvPr id="10" name="Tabela 10">
            <a:extLst>
              <a:ext uri="{FF2B5EF4-FFF2-40B4-BE49-F238E27FC236}">
                <a16:creationId xmlns:a16="http://schemas.microsoft.com/office/drawing/2014/main" id="{47AD38B9-7901-400D-9612-7C72A83CFC4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3511350"/>
              </p:ext>
            </p:extLst>
          </p:nvPr>
        </p:nvGraphicFramePr>
        <p:xfrm>
          <a:off x="1907704" y="969588"/>
          <a:ext cx="6779096" cy="5367552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868079">
                  <a:extLst>
                    <a:ext uri="{9D8B030D-6E8A-4147-A177-3AD203B41FA5}">
                      <a16:colId xmlns:a16="http://schemas.microsoft.com/office/drawing/2014/main" val="1769561120"/>
                    </a:ext>
                  </a:extLst>
                </a:gridCol>
                <a:gridCol w="1998964">
                  <a:extLst>
                    <a:ext uri="{9D8B030D-6E8A-4147-A177-3AD203B41FA5}">
                      <a16:colId xmlns:a16="http://schemas.microsoft.com/office/drawing/2014/main" val="3550424752"/>
                    </a:ext>
                  </a:extLst>
                </a:gridCol>
                <a:gridCol w="1912053">
                  <a:extLst>
                    <a:ext uri="{9D8B030D-6E8A-4147-A177-3AD203B41FA5}">
                      <a16:colId xmlns:a16="http://schemas.microsoft.com/office/drawing/2014/main" val="920077506"/>
                    </a:ext>
                  </a:extLst>
                </a:gridCol>
              </a:tblGrid>
              <a:tr h="335472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TOTAL NO PERÍODO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MÉDIA MENSAL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81332031"/>
                  </a:ext>
                </a:extLst>
              </a:tr>
              <a:tr h="335472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Pavimentação Asfáltica Urbana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7.240.675,74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1.206.779,29</a:t>
                      </a:r>
                    </a:p>
                  </a:txBody>
                  <a:tcPr marL="9525" marR="288000" marT="9525" marB="0" anchor="ctr"/>
                </a:tc>
                <a:extLst>
                  <a:ext uri="{0D108BD9-81ED-4DB2-BD59-A6C34878D82A}">
                    <a16:rowId xmlns:a16="http://schemas.microsoft.com/office/drawing/2014/main" val="3881403040"/>
                  </a:ext>
                </a:extLst>
              </a:tr>
              <a:tr h="335472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Pavimentação Asfáltica Rural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3.571.317,16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595.219,53</a:t>
                      </a:r>
                    </a:p>
                  </a:txBody>
                  <a:tcPr marL="9525" marR="288000" marT="9525" marB="0" anchor="ctr"/>
                </a:tc>
                <a:extLst>
                  <a:ext uri="{0D108BD9-81ED-4DB2-BD59-A6C34878D82A}">
                    <a16:rowId xmlns:a16="http://schemas.microsoft.com/office/drawing/2014/main" val="3177584215"/>
                  </a:ext>
                </a:extLst>
              </a:tr>
              <a:tr h="335472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Galerias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3.427.575,22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571.262,54</a:t>
                      </a:r>
                    </a:p>
                  </a:txBody>
                  <a:tcPr marL="9525" marR="288000" marT="9525" marB="0" anchor="ctr"/>
                </a:tc>
                <a:extLst>
                  <a:ext uri="{0D108BD9-81ED-4DB2-BD59-A6C34878D82A}">
                    <a16:rowId xmlns:a16="http://schemas.microsoft.com/office/drawing/2014/main" val="3297284954"/>
                  </a:ext>
                </a:extLst>
              </a:tr>
              <a:tr h="335472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Meio fio e Calçadas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132.177,70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22.029,62</a:t>
                      </a:r>
                    </a:p>
                  </a:txBody>
                  <a:tcPr marL="9525" marR="288000" marT="9525" marB="0" anchor="ctr"/>
                </a:tc>
                <a:extLst>
                  <a:ext uri="{0D108BD9-81ED-4DB2-BD59-A6C34878D82A}">
                    <a16:rowId xmlns:a16="http://schemas.microsoft.com/office/drawing/2014/main" val="520575083"/>
                  </a:ext>
                </a:extLst>
              </a:tr>
              <a:tr h="335472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Pintura da Malha Viária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4.113.428,20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685.571,37</a:t>
                      </a:r>
                    </a:p>
                  </a:txBody>
                  <a:tcPr marL="9525" marR="288000" marT="9525" marB="0" anchor="ctr"/>
                </a:tc>
                <a:extLst>
                  <a:ext uri="{0D108BD9-81ED-4DB2-BD59-A6C34878D82A}">
                    <a16:rowId xmlns:a16="http://schemas.microsoft.com/office/drawing/2014/main" val="3679658663"/>
                  </a:ext>
                </a:extLst>
              </a:tr>
              <a:tr h="335472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Pinturas diversas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173.015,20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28.835,87</a:t>
                      </a:r>
                    </a:p>
                  </a:txBody>
                  <a:tcPr marL="9525" marR="288000" marT="9525" marB="0" anchor="ctr"/>
                </a:tc>
                <a:extLst>
                  <a:ext uri="{0D108BD9-81ED-4DB2-BD59-A6C34878D82A}">
                    <a16:rowId xmlns:a16="http://schemas.microsoft.com/office/drawing/2014/main" val="895528396"/>
                  </a:ext>
                </a:extLst>
              </a:tr>
              <a:tr h="335472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Construção Civil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1.900.696,15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316.782,69</a:t>
                      </a:r>
                    </a:p>
                  </a:txBody>
                  <a:tcPr marL="9525" marR="288000" marT="9525" marB="0" anchor="ctr"/>
                </a:tc>
                <a:extLst>
                  <a:ext uri="{0D108BD9-81ED-4DB2-BD59-A6C34878D82A}">
                    <a16:rowId xmlns:a16="http://schemas.microsoft.com/office/drawing/2014/main" val="2429944154"/>
                  </a:ext>
                </a:extLst>
              </a:tr>
              <a:tr h="335472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Serviços Continuados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2.744.014,94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457.335,82</a:t>
                      </a:r>
                    </a:p>
                  </a:txBody>
                  <a:tcPr marL="9525" marR="288000" marT="9525" marB="0" anchor="ctr"/>
                </a:tc>
                <a:extLst>
                  <a:ext uri="{0D108BD9-81ED-4DB2-BD59-A6C34878D82A}">
                    <a16:rowId xmlns:a16="http://schemas.microsoft.com/office/drawing/2014/main" val="1776831995"/>
                  </a:ext>
                </a:extLst>
              </a:tr>
              <a:tr h="335472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Rodoviária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364.594,70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60.765,78</a:t>
                      </a:r>
                    </a:p>
                  </a:txBody>
                  <a:tcPr marL="9525" marR="288000" marT="9525" marB="0" anchor="ctr"/>
                </a:tc>
                <a:extLst>
                  <a:ext uri="{0D108BD9-81ED-4DB2-BD59-A6C34878D82A}">
                    <a16:rowId xmlns:a16="http://schemas.microsoft.com/office/drawing/2014/main" val="1702824023"/>
                  </a:ext>
                </a:extLst>
              </a:tr>
              <a:tr h="335472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Receitas Financeiras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158.728,52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26.454,75</a:t>
                      </a:r>
                    </a:p>
                  </a:txBody>
                  <a:tcPr marL="9525" marR="288000" marT="9525" marB="0" anchor="ctr"/>
                </a:tc>
                <a:extLst>
                  <a:ext uri="{0D108BD9-81ED-4DB2-BD59-A6C34878D82A}">
                    <a16:rowId xmlns:a16="http://schemas.microsoft.com/office/drawing/2014/main" val="3385343102"/>
                  </a:ext>
                </a:extLst>
              </a:tr>
              <a:tr h="335472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Outras Receitas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4.409,55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734,93</a:t>
                      </a:r>
                    </a:p>
                  </a:txBody>
                  <a:tcPr marL="9525" marR="288000" marT="9525" marB="0" anchor="ctr"/>
                </a:tc>
                <a:extLst>
                  <a:ext uri="{0D108BD9-81ED-4DB2-BD59-A6C34878D82A}">
                    <a16:rowId xmlns:a16="http://schemas.microsoft.com/office/drawing/2014/main" val="739949077"/>
                  </a:ext>
                </a:extLst>
              </a:tr>
              <a:tr h="335472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Reversão de devedores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5.260,54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876,76</a:t>
                      </a:r>
                    </a:p>
                  </a:txBody>
                  <a:tcPr marL="9525" marR="288000" marT="9525" marB="0" anchor="ctr"/>
                </a:tc>
                <a:extLst>
                  <a:ext uri="{0D108BD9-81ED-4DB2-BD59-A6C34878D82A}">
                    <a16:rowId xmlns:a16="http://schemas.microsoft.com/office/drawing/2014/main" val="2458651496"/>
                  </a:ext>
                </a:extLst>
              </a:tr>
              <a:tr h="335472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Total da Receita Bruta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23.835.893,62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3.972.648,95</a:t>
                      </a:r>
                    </a:p>
                  </a:txBody>
                  <a:tcPr marL="9525" marR="288000" marT="9525" marB="0" anchor="ctr"/>
                </a:tc>
                <a:extLst>
                  <a:ext uri="{0D108BD9-81ED-4DB2-BD59-A6C34878D82A}">
                    <a16:rowId xmlns:a16="http://schemas.microsoft.com/office/drawing/2014/main" val="1688903018"/>
                  </a:ext>
                </a:extLst>
              </a:tr>
              <a:tr h="335472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Deduções da Receita Bruta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-1.969.095,10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-328.182,52</a:t>
                      </a:r>
                    </a:p>
                  </a:txBody>
                  <a:tcPr marL="9525" marR="288000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6586392"/>
                  </a:ext>
                </a:extLst>
              </a:tr>
              <a:tr h="335472"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Total da Receita Liquida</a:t>
                      </a:r>
                    </a:p>
                  </a:txBody>
                  <a:tcPr marL="9525" marR="9525" marT="9525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21.866.798,52</a:t>
                      </a:r>
                    </a:p>
                  </a:txBody>
                  <a:tcPr marL="9525" marR="9525" marT="9525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3.644.466,42</a:t>
                      </a:r>
                    </a:p>
                  </a:txBody>
                  <a:tcPr marL="9525" marR="288000" marT="9525" marB="0"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866575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86510511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alpha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BBA38A54-86AF-464E-A23A-ADD18F27017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" y="0"/>
            <a:ext cx="9135880" cy="6858000"/>
          </a:xfrm>
          <a:prstGeom prst="rect">
            <a:avLst/>
          </a:prstGeom>
        </p:spPr>
      </p:pic>
      <p:sp>
        <p:nvSpPr>
          <p:cNvPr id="16" name="Título 15"/>
          <p:cNvSpPr>
            <a:spLocks noGrp="1"/>
          </p:cNvSpPr>
          <p:nvPr>
            <p:ph type="title"/>
          </p:nvPr>
        </p:nvSpPr>
        <p:spPr>
          <a:xfrm>
            <a:off x="0" y="1"/>
            <a:ext cx="9135880" cy="980728"/>
          </a:xfrm>
        </p:spPr>
        <p:txBody>
          <a:bodyPr anchor="ctr">
            <a:normAutofit/>
          </a:bodyPr>
          <a:lstStyle/>
          <a:p>
            <a:r>
              <a:rPr lang="pt-BR" sz="3600" b="1" dirty="0">
                <a:effectLst/>
              </a:rPr>
              <a:t>Divisão das Receitas</a:t>
            </a:r>
          </a:p>
        </p:txBody>
      </p:sp>
      <p:graphicFrame>
        <p:nvGraphicFramePr>
          <p:cNvPr id="21" name="Espaço Reservado para Conteúdo 20">
            <a:extLst>
              <a:ext uri="{FF2B5EF4-FFF2-40B4-BE49-F238E27FC236}">
                <a16:creationId xmlns:a16="http://schemas.microsoft.com/office/drawing/2014/main" id="{B7D1DED0-E2B3-FF40-7376-7A1EAD855E2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21726100"/>
              </p:ext>
            </p:extLst>
          </p:nvPr>
        </p:nvGraphicFramePr>
        <p:xfrm>
          <a:off x="899592" y="980730"/>
          <a:ext cx="8064896" cy="51454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834715891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D2A76071-7303-40EB-86B4-C78314CF70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4" y="0"/>
            <a:ext cx="9136892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684A7845-8233-497F-8DAD-889E93626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5383" y="290960"/>
            <a:ext cx="6707088" cy="1049808"/>
          </a:xfrm>
        </p:spPr>
        <p:txBody>
          <a:bodyPr>
            <a:normAutofit/>
          </a:bodyPr>
          <a:lstStyle/>
          <a:p>
            <a:pPr algn="r"/>
            <a:r>
              <a:rPr lang="pt-BR" sz="3600" b="1" dirty="0"/>
              <a:t>Despesas / Custos</a:t>
            </a:r>
            <a:br>
              <a:rPr lang="pt-BR" sz="3600" b="1" dirty="0"/>
            </a:br>
            <a:r>
              <a:rPr lang="pt-BR" sz="1800" b="1" dirty="0">
                <a:latin typeface="+mn-lt"/>
              </a:rPr>
              <a:t>Janeiro a junho de 2025</a:t>
            </a:r>
            <a:endParaRPr lang="pt-BR" sz="3600" b="1" dirty="0"/>
          </a:p>
        </p:txBody>
      </p:sp>
      <p:graphicFrame>
        <p:nvGraphicFramePr>
          <p:cNvPr id="10" name="Tabela 10">
            <a:extLst>
              <a:ext uri="{FF2B5EF4-FFF2-40B4-BE49-F238E27FC236}">
                <a16:creationId xmlns:a16="http://schemas.microsoft.com/office/drawing/2014/main" id="{47AD38B9-7901-400D-9612-7C72A83CFC4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009108"/>
              </p:ext>
            </p:extLst>
          </p:nvPr>
        </p:nvGraphicFramePr>
        <p:xfrm>
          <a:off x="1913376" y="1410709"/>
          <a:ext cx="6779095" cy="5156331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256901">
                  <a:extLst>
                    <a:ext uri="{9D8B030D-6E8A-4147-A177-3AD203B41FA5}">
                      <a16:colId xmlns:a16="http://schemas.microsoft.com/office/drawing/2014/main" val="1769561120"/>
                    </a:ext>
                  </a:extLst>
                </a:gridCol>
                <a:gridCol w="1761097">
                  <a:extLst>
                    <a:ext uri="{9D8B030D-6E8A-4147-A177-3AD203B41FA5}">
                      <a16:colId xmlns:a16="http://schemas.microsoft.com/office/drawing/2014/main" val="2717993763"/>
                    </a:ext>
                  </a:extLst>
                </a:gridCol>
                <a:gridCol w="1761097">
                  <a:extLst>
                    <a:ext uri="{9D8B030D-6E8A-4147-A177-3AD203B41FA5}">
                      <a16:colId xmlns:a16="http://schemas.microsoft.com/office/drawing/2014/main" val="3426497183"/>
                    </a:ext>
                  </a:extLst>
                </a:gridCol>
              </a:tblGrid>
              <a:tr h="295079">
                <a:tc>
                  <a:txBody>
                    <a:bodyPr/>
                    <a:lstStyle/>
                    <a:p>
                      <a:pPr algn="ctr"/>
                      <a:endParaRPr lang="pt-BR" sz="12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dirty="0">
                          <a:latin typeface="Futura Md BT" panose="020B0602020204020303" pitchFamily="34" charset="0"/>
                        </a:rPr>
                        <a:t>TOTAL NO PERÍODO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dirty="0">
                          <a:latin typeface="Futura Md BT" panose="020B0602020204020303" pitchFamily="34" charset="0"/>
                        </a:rPr>
                        <a:t>MÉDIA MENSAL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81332031"/>
                  </a:ext>
                </a:extLst>
              </a:tr>
              <a:tr h="285956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Salários e encargos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Futura Md BT" panose="020B0602020204020303"/>
                        </a:rPr>
                        <a:t>     8.170.390,10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Futura Md BT" panose="020B0602020204020303"/>
                        </a:rPr>
                        <a:t>     1.361.731,68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881403040"/>
                  </a:ext>
                </a:extLst>
              </a:tr>
              <a:tr h="285956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Benefícios ao funcionários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Futura Md BT" panose="020B0602020204020303"/>
                        </a:rPr>
                        <a:t>     1.828.618,20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Futura Md BT" panose="020B0602020204020303"/>
                        </a:rPr>
                        <a:t>         304.769,70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177584215"/>
                  </a:ext>
                </a:extLst>
              </a:tr>
              <a:tr h="285956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Estágios e Aprendizagem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Futura Md BT" panose="020B0602020204020303"/>
                        </a:rPr>
                        <a:t>         104.993,74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Futura Md BT" panose="020B0602020204020303"/>
                        </a:rPr>
                        <a:t>           17.498,96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809882929"/>
                  </a:ext>
                </a:extLst>
              </a:tr>
              <a:tr h="285956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Indenizações (trabalhistas e cíveis)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Futura Md BT" panose="020B0602020204020303"/>
                        </a:rPr>
                        <a:t>         119.989,07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Futura Md BT" panose="020B0602020204020303"/>
                        </a:rPr>
                        <a:t>           19.998,18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20575083"/>
                  </a:ext>
                </a:extLst>
              </a:tr>
              <a:tr h="285956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Material de segurança do trabalho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Futura Md BT" panose="020B0602020204020303"/>
                        </a:rPr>
                        <a:t>         161.141,08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Futura Md BT" panose="020B0602020204020303"/>
                        </a:rPr>
                        <a:t>           26.856,85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18915412"/>
                  </a:ext>
                </a:extLst>
              </a:tr>
              <a:tr h="285956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Energia Elétrica, água e telefone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Futura Md BT" panose="020B0602020204020303"/>
                        </a:rPr>
                        <a:t>         321.835,57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Futura Md BT" panose="020B0602020204020303"/>
                        </a:rPr>
                        <a:t>           53.639,26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790501403"/>
                  </a:ext>
                </a:extLst>
              </a:tr>
              <a:tr h="285956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Material de expediente, limpeza e seguros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Futura Md BT" panose="020B0602020204020303"/>
                        </a:rPr>
                        <a:t>           83.346,57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Futura Md BT" panose="020B0602020204020303"/>
                        </a:rPr>
                        <a:t>           13.891,10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57500469"/>
                  </a:ext>
                </a:extLst>
              </a:tr>
              <a:tr h="285956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Sistema de Informação e assessoria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Futura Md BT" panose="020B0602020204020303"/>
                        </a:rPr>
                        <a:t>         285.180,89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Futura Md BT" panose="020B0602020204020303"/>
                        </a:rPr>
                        <a:t>           47.530,15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281829268"/>
                  </a:ext>
                </a:extLst>
              </a:tr>
              <a:tr h="285956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Manutenção da frota e de equipamentos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Futura Md BT" panose="020B0602020204020303"/>
                        </a:rPr>
                        <a:t>     1.658.127,05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Futura Md BT" panose="020B0602020204020303"/>
                        </a:rPr>
                        <a:t>         276.354,51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241634073"/>
                  </a:ext>
                </a:extLst>
              </a:tr>
              <a:tr h="285956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Combustível e Lubrificantes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Futura Md BT" panose="020B0602020204020303"/>
                        </a:rPr>
                        <a:t>     1.419.872,97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Futura Md BT" panose="020B0602020204020303"/>
                        </a:rPr>
                        <a:t>         236.645,50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164577843"/>
                  </a:ext>
                </a:extLst>
              </a:tr>
              <a:tr h="285956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Impostos e taxas/Detran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Futura Md BT" panose="020B0602020204020303"/>
                        </a:rPr>
                        <a:t>           42.022,77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Futura Md BT" panose="020B0602020204020303"/>
                        </a:rPr>
                        <a:t>             7.003,80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70364722"/>
                  </a:ext>
                </a:extLst>
              </a:tr>
              <a:tr h="285956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Material aplicado e uso e consumo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Futura Md BT" panose="020B0602020204020303"/>
                        </a:rPr>
                        <a:t>     7.166.070,16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Futura Md BT" panose="020B0602020204020303"/>
                        </a:rPr>
                        <a:t>     1.194.345,03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65741147"/>
                  </a:ext>
                </a:extLst>
              </a:tr>
              <a:tr h="285956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Despesas financeiras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Futura Md BT" panose="020B0602020204020303"/>
                        </a:rPr>
                        <a:t>           58.064,88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Futura Md BT" panose="020B0602020204020303"/>
                        </a:rPr>
                        <a:t>             9.677,48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939355858"/>
                  </a:ext>
                </a:extLst>
              </a:tr>
              <a:tr h="285956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Depreciação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Futura Md BT" panose="020B0602020204020303"/>
                        </a:rPr>
                        <a:t>     1.440.577,39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Futura Md BT" panose="020B0602020204020303"/>
                        </a:rPr>
                        <a:t>         240.096,23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197762421"/>
                  </a:ext>
                </a:extLst>
              </a:tr>
              <a:tr h="285956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Despesas com concessão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Futura Md BT" panose="020B0602020204020303"/>
                        </a:rPr>
                        <a:t>         644.395,09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Futura Md BT" panose="020B0602020204020303"/>
                        </a:rPr>
                        <a:t>         107.399,18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180859228"/>
                  </a:ext>
                </a:extLst>
              </a:tr>
              <a:tr h="285956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Baixas do ativo imobilizado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Futura Md BT" panose="020B0602020204020303"/>
                        </a:rPr>
                        <a:t>           37.518,59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Futura Md BT" panose="020B0602020204020303"/>
                        </a:rPr>
                        <a:t>             6.253,10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604371908"/>
                  </a:ext>
                </a:extLst>
              </a:tr>
              <a:tr h="285956"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Total das Despesas e Custos</a:t>
                      </a:r>
                    </a:p>
                  </a:txBody>
                  <a:tcPr marL="9525" marR="9525" marT="9525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23.542.144,12</a:t>
                      </a:r>
                    </a:p>
                  </a:txBody>
                  <a:tcPr marL="9525" marR="9525" marT="9525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3.923.690,69</a:t>
                      </a:r>
                    </a:p>
                  </a:txBody>
                  <a:tcPr marL="9525" marR="9525" marT="9525" marB="0"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866575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78870503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BBA38A54-86AF-464E-A23A-ADD18F27017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0312" y="116632"/>
            <a:ext cx="9135880" cy="6858000"/>
          </a:xfrm>
          <a:prstGeom prst="rect">
            <a:avLst/>
          </a:prstGeom>
        </p:spPr>
      </p:pic>
      <p:sp>
        <p:nvSpPr>
          <p:cNvPr id="16" name="Título 15"/>
          <p:cNvSpPr>
            <a:spLocks noGrp="1"/>
          </p:cNvSpPr>
          <p:nvPr>
            <p:ph type="title"/>
          </p:nvPr>
        </p:nvSpPr>
        <p:spPr>
          <a:xfrm>
            <a:off x="0" y="1"/>
            <a:ext cx="8974830" cy="980728"/>
          </a:xfrm>
        </p:spPr>
        <p:txBody>
          <a:bodyPr anchor="ctr">
            <a:normAutofit/>
          </a:bodyPr>
          <a:lstStyle/>
          <a:p>
            <a:r>
              <a:rPr lang="pt-BR" sz="3600" b="1" dirty="0">
                <a:effectLst/>
              </a:rPr>
              <a:t>Divisão das Despesas/Custos</a:t>
            </a:r>
          </a:p>
        </p:txBody>
      </p:sp>
      <p:graphicFrame>
        <p:nvGraphicFramePr>
          <p:cNvPr id="12" name="Espaço Reservado para Conteúdo 11">
            <a:extLst>
              <a:ext uri="{FF2B5EF4-FFF2-40B4-BE49-F238E27FC236}">
                <a16:creationId xmlns:a16="http://schemas.microsoft.com/office/drawing/2014/main" id="{34F66B6B-8020-88D9-70C3-3A7E48ADF25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01684554"/>
              </p:ext>
            </p:extLst>
          </p:nvPr>
        </p:nvGraphicFramePr>
        <p:xfrm>
          <a:off x="169170" y="980729"/>
          <a:ext cx="8723310" cy="57606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786025210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D2A76071-7303-40EB-86B4-C78314CF70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404" y="0"/>
            <a:ext cx="9136892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684A7845-8233-497F-8DAD-889E93626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9712" y="0"/>
            <a:ext cx="6707088" cy="836712"/>
          </a:xfrm>
        </p:spPr>
        <p:txBody>
          <a:bodyPr>
            <a:noAutofit/>
          </a:bodyPr>
          <a:lstStyle/>
          <a:p>
            <a:pPr algn="r"/>
            <a:r>
              <a:rPr lang="pt-BR" sz="2800" b="1" dirty="0"/>
              <a:t>Receitas Líquidas x Despesas e Custo de Obras e Serviços</a:t>
            </a: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8EC6D1F0-2768-433E-A3B4-AFEFFD3565C9}"/>
              </a:ext>
            </a:extLst>
          </p:cNvPr>
          <p:cNvSpPr txBox="1">
            <a:spLocks/>
          </p:cNvSpPr>
          <p:nvPr/>
        </p:nvSpPr>
        <p:spPr>
          <a:xfrm>
            <a:off x="323528" y="5733257"/>
            <a:ext cx="8640960" cy="5040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pt-BR" sz="1800" b="1" dirty="0"/>
              <a:t>Resultado Acumulado no período: R$ (1.675.345,58)  </a:t>
            </a:r>
          </a:p>
        </p:txBody>
      </p:sp>
      <p:graphicFrame>
        <p:nvGraphicFramePr>
          <p:cNvPr id="15" name="Espaço Reservado para Conteúdo 14">
            <a:extLst>
              <a:ext uri="{FF2B5EF4-FFF2-40B4-BE49-F238E27FC236}">
                <a16:creationId xmlns:a16="http://schemas.microsoft.com/office/drawing/2014/main" id="{A7DE461F-8481-7963-E2CE-0E23D67C2FA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3972829"/>
              </p:ext>
            </p:extLst>
          </p:nvPr>
        </p:nvGraphicFramePr>
        <p:xfrm>
          <a:off x="1403648" y="764704"/>
          <a:ext cx="7560840" cy="5040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313353350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D2A76071-7303-40EB-86B4-C78314CF70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4" y="-10320"/>
            <a:ext cx="9136892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684A7845-8233-497F-8DAD-889E93626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5383" y="57739"/>
            <a:ext cx="6707088" cy="778973"/>
          </a:xfrm>
        </p:spPr>
        <p:txBody>
          <a:bodyPr>
            <a:normAutofit/>
          </a:bodyPr>
          <a:lstStyle/>
          <a:p>
            <a:pPr algn="r"/>
            <a:r>
              <a:rPr lang="pt-BR" sz="3600" b="1" dirty="0"/>
              <a:t>Produção:</a:t>
            </a:r>
          </a:p>
        </p:txBody>
      </p:sp>
      <p:graphicFrame>
        <p:nvGraphicFramePr>
          <p:cNvPr id="4" name="Tabela 10">
            <a:extLst>
              <a:ext uri="{FF2B5EF4-FFF2-40B4-BE49-F238E27FC236}">
                <a16:creationId xmlns:a16="http://schemas.microsoft.com/office/drawing/2014/main" id="{6A90E39B-5278-E122-109C-56FD8E88AD3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506807"/>
              </p:ext>
            </p:extLst>
          </p:nvPr>
        </p:nvGraphicFramePr>
        <p:xfrm>
          <a:off x="1835696" y="1700808"/>
          <a:ext cx="6336704" cy="3695272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890869">
                  <a:extLst>
                    <a:ext uri="{9D8B030D-6E8A-4147-A177-3AD203B41FA5}">
                      <a16:colId xmlns:a16="http://schemas.microsoft.com/office/drawing/2014/main" val="1769561120"/>
                    </a:ext>
                  </a:extLst>
                </a:gridCol>
                <a:gridCol w="1481945">
                  <a:extLst>
                    <a:ext uri="{9D8B030D-6E8A-4147-A177-3AD203B41FA5}">
                      <a16:colId xmlns:a16="http://schemas.microsoft.com/office/drawing/2014/main" val="2717993763"/>
                    </a:ext>
                  </a:extLst>
                </a:gridCol>
                <a:gridCol w="1481945">
                  <a:extLst>
                    <a:ext uri="{9D8B030D-6E8A-4147-A177-3AD203B41FA5}">
                      <a16:colId xmlns:a16="http://schemas.microsoft.com/office/drawing/2014/main" val="3426497183"/>
                    </a:ext>
                  </a:extLst>
                </a:gridCol>
                <a:gridCol w="1481945">
                  <a:extLst>
                    <a:ext uri="{9D8B030D-6E8A-4147-A177-3AD203B41FA5}">
                      <a16:colId xmlns:a16="http://schemas.microsoft.com/office/drawing/2014/main" val="2703001787"/>
                    </a:ext>
                  </a:extLst>
                </a:gridCol>
              </a:tblGrid>
              <a:tr h="1046298">
                <a:tc>
                  <a:txBody>
                    <a:bodyPr/>
                    <a:lstStyle/>
                    <a:p>
                      <a:pPr algn="ctr"/>
                      <a:r>
                        <a:rPr lang="pt-BR" sz="1600" dirty="0">
                          <a:latin typeface="+mn-lt"/>
                        </a:rPr>
                        <a:t>Período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>
                          <a:latin typeface="+mn-lt"/>
                        </a:rPr>
                        <a:t>Pedreira</a:t>
                      </a:r>
                    </a:p>
                    <a:p>
                      <a:pPr algn="ctr"/>
                      <a:r>
                        <a:rPr lang="pt-BR" sz="1600" dirty="0">
                          <a:latin typeface="+mn-lt"/>
                        </a:rPr>
                        <a:t>(m³)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>
                          <a:latin typeface="+mn-lt"/>
                        </a:rPr>
                        <a:t>Fábrica de Artefatos e cimento</a:t>
                      </a:r>
                    </a:p>
                    <a:p>
                      <a:pPr algn="ctr"/>
                      <a:r>
                        <a:rPr lang="pt-BR" sz="1600" dirty="0">
                          <a:latin typeface="+mn-lt"/>
                        </a:rPr>
                        <a:t>(m³)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>
                          <a:latin typeface="+mn-lt"/>
                        </a:rPr>
                        <a:t>Usina de Asfalto</a:t>
                      </a:r>
                    </a:p>
                    <a:p>
                      <a:pPr algn="ctr"/>
                      <a:r>
                        <a:rPr lang="pt-BR" sz="1600" dirty="0">
                          <a:latin typeface="+mn-lt"/>
                        </a:rPr>
                        <a:t>(ton)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81332031"/>
                  </a:ext>
                </a:extLst>
              </a:tr>
              <a:tr h="375496"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Janeiro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2.788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51.23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1.939.90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881403040"/>
                  </a:ext>
                </a:extLst>
              </a:tr>
              <a:tr h="375496"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Fevereiro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2.624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103.36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928.52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177584215"/>
                  </a:ext>
                </a:extLst>
              </a:tr>
              <a:tr h="375496"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Março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6.944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92.98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1.666.86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809882929"/>
                  </a:ext>
                </a:extLst>
              </a:tr>
              <a:tr h="375496"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Abril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7.987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82.42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138.83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745152260"/>
                  </a:ext>
                </a:extLst>
              </a:tr>
              <a:tr h="375496"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Maio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5.444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51.69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546.30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313166535"/>
                  </a:ext>
                </a:extLst>
              </a:tr>
              <a:tr h="375496"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Junho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8.022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59.72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2.012.750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592475269"/>
                  </a:ext>
                </a:extLst>
              </a:tr>
              <a:tr h="375496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TOTAL</a:t>
                      </a:r>
                    </a:p>
                  </a:txBody>
                  <a:tcPr marL="9525" marR="9525" marT="9525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33.809</a:t>
                      </a:r>
                    </a:p>
                  </a:txBody>
                  <a:tcPr marL="9525" marR="9525" marT="9525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441,44</a:t>
                      </a:r>
                    </a:p>
                  </a:txBody>
                  <a:tcPr marL="9525" marR="9525" marT="9525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7.287.16</a:t>
                      </a:r>
                    </a:p>
                  </a:txBody>
                  <a:tcPr marL="9525" marR="9525" marT="9525" marB="0"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82502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26975931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695801-C267-2EB9-6CED-63B53A7E5C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4D27E1CA-E679-ECE6-C5E9-A1F07F2C1CC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4" y="-10320"/>
            <a:ext cx="9136892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D8EC0075-0997-9581-FF38-937994E497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5383" y="764704"/>
            <a:ext cx="6707088" cy="936104"/>
          </a:xfrm>
        </p:spPr>
        <p:txBody>
          <a:bodyPr>
            <a:normAutofit/>
          </a:bodyPr>
          <a:lstStyle/>
          <a:p>
            <a:pPr algn="r"/>
            <a:r>
              <a:rPr lang="pt-BR" sz="3600" b="1" dirty="0"/>
              <a:t>CAPITAL SOCIAL</a:t>
            </a:r>
          </a:p>
        </p:txBody>
      </p:sp>
      <p:graphicFrame>
        <p:nvGraphicFramePr>
          <p:cNvPr id="5" name="Objeto 4">
            <a:extLst>
              <a:ext uri="{FF2B5EF4-FFF2-40B4-BE49-F238E27FC236}">
                <a16:creationId xmlns:a16="http://schemas.microsoft.com/office/drawing/2014/main" id="{831D4B23-1E6C-6D91-BB45-DFFABCAA8FD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5640879"/>
              </p:ext>
            </p:extLst>
          </p:nvPr>
        </p:nvGraphicFramePr>
        <p:xfrm>
          <a:off x="1985383" y="1916832"/>
          <a:ext cx="6763081" cy="24482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4" imgW="5657828" imgH="1571548" progId="Excel.Sheet.12">
                  <p:embed/>
                </p:oleObj>
              </mc:Choice>
              <mc:Fallback>
                <p:oleObj name="Worksheet" r:id="rId4" imgW="5657828" imgH="1571548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985383" y="1916832"/>
                        <a:ext cx="6763081" cy="244827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04500028"/>
      </p:ext>
    </p:extLst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Tema do Office">
  <a:themeElements>
    <a:clrScheme name="Concurso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Futura">
      <a:majorFont>
        <a:latin typeface="Futura Md BT"/>
        <a:ea typeface=""/>
        <a:cs typeface=""/>
      </a:majorFont>
      <a:minorFont>
        <a:latin typeface="Futura Bk BT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10162</TotalTime>
  <Words>1094</Words>
  <Application>Microsoft Office PowerPoint</Application>
  <PresentationFormat>Apresentação na tela (4:3)</PresentationFormat>
  <Paragraphs>294</Paragraphs>
  <Slides>26</Slides>
  <Notes>12</Notes>
  <HiddenSlides>0</HiddenSlides>
  <MMClips>0</MMClips>
  <ScaleCrop>false</ScaleCrop>
  <HeadingPairs>
    <vt:vector size="8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Servidores OLE inseridos</vt:lpstr>
      </vt:variant>
      <vt:variant>
        <vt:i4>1</vt:i4>
      </vt:variant>
      <vt:variant>
        <vt:lpstr>Títulos de slides</vt:lpstr>
      </vt:variant>
      <vt:variant>
        <vt:i4>26</vt:i4>
      </vt:variant>
    </vt:vector>
  </HeadingPairs>
  <TitlesOfParts>
    <vt:vector size="32" baseType="lpstr">
      <vt:lpstr>Arial</vt:lpstr>
      <vt:lpstr>Calibri</vt:lpstr>
      <vt:lpstr>Futura Bk BT</vt:lpstr>
      <vt:lpstr>Futura Md BT</vt:lpstr>
      <vt:lpstr>Tema do Office</vt:lpstr>
      <vt:lpstr>Worksheet</vt:lpstr>
      <vt:lpstr>Apresentação do PowerPoint</vt:lpstr>
      <vt:lpstr>Apresentação do PowerPoint</vt:lpstr>
      <vt:lpstr>Receitas Janeiro a junho de 2025</vt:lpstr>
      <vt:lpstr>Divisão das Receitas</vt:lpstr>
      <vt:lpstr>Despesas / Custos Janeiro a junho de 2025</vt:lpstr>
      <vt:lpstr>Divisão das Despesas/Custos</vt:lpstr>
      <vt:lpstr>Receitas Líquidas x Despesas e Custo de Obras e Serviços</vt:lpstr>
      <vt:lpstr>Produção:</vt:lpstr>
      <vt:lpstr>CAPITAL SOCIAL</vt:lpstr>
      <vt:lpstr>Apresentação do PowerPoint</vt:lpstr>
      <vt:lpstr>Apresentação do PowerPoint</vt:lpstr>
      <vt:lpstr>Apresentação do PowerPoint</vt:lpstr>
      <vt:lpstr>Recapeamento asfáltico e/ou tapa buracos em vias da área urbana e rural.</vt:lpstr>
      <vt:lpstr>Pavimentação asfáltica da OT-450 Ouro Preto</vt:lpstr>
      <vt:lpstr>Construção de galeria de águas pluviais na Avenida Ministro Cirne Lima e Rua João Orestes Ruaro</vt:lpstr>
      <vt:lpstr>Implantação de emissário de galerias pluviais, São Francisco. Sanga Branca</vt:lpstr>
      <vt:lpstr>Serviços de pintura de sinalização viária</vt:lpstr>
      <vt:lpstr>Abrigos em ponto de parada de ônibus.</vt:lpstr>
      <vt:lpstr>Urbanização do distrito de São Luiz do Oeste</vt:lpstr>
      <vt:lpstr>Serviços de Manutenção e Operação do Aterro Sanitário Municipal.</vt:lpstr>
      <vt:lpstr> Reurbanização da Avenida Ministro Cirne Lima, trecho entre a Rua João Orestes Ruaro e Arroio Marreco</vt:lpstr>
      <vt:lpstr>Serviços de paisagismo e jardinagem</vt:lpstr>
      <vt:lpstr>Implantação do Parque Urbano Lino Gotardo Pizzatto, no bairro Jardim Panorama</vt:lpstr>
      <vt:lpstr>Pavimentação asfáltica e galeria pluvial - Distrito de Dois Irmãos</vt:lpstr>
      <vt:lpstr>Loteamento Lote Social,  Pavimentação asfáltica e implantação de drenagem pluvial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admfinanceiro</dc:creator>
  <cp:lastModifiedBy>admcontabil</cp:lastModifiedBy>
  <cp:revision>436</cp:revision>
  <cp:lastPrinted>2025-07-29T12:31:12Z</cp:lastPrinted>
  <dcterms:created xsi:type="dcterms:W3CDTF">2019-09-06T14:04:13Z</dcterms:created>
  <dcterms:modified xsi:type="dcterms:W3CDTF">2025-07-29T12:31:16Z</dcterms:modified>
</cp:coreProperties>
</file>